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Montserrat Ultra-Bold" charset="1" panose="00000900000000000000"/>
      <p:regular r:id="rId18"/>
    </p:embeddedFont>
    <p:embeddedFont>
      <p:font typeface="Montserrat Bold" charset="1" panose="00000800000000000000"/>
      <p:regular r:id="rId19"/>
    </p:embeddedFont>
    <p:embeddedFont>
      <p:font typeface="Canva Sans" charset="1" panose="020B0503030501040103"/>
      <p:regular r:id="rId20"/>
    </p:embeddedFont>
    <p:embeddedFont>
      <p:font typeface="Candal" charset="1" panose="02000503000000020004"/>
      <p:regular r:id="rId21"/>
    </p:embeddedFont>
    <p:embeddedFont>
      <p:font typeface="Canva Sans Bold" charset="1" panose="020B0803030501040103"/>
      <p:regular r:id="rId22"/>
    </p:embeddedFont>
    <p:embeddedFont>
      <p:font typeface="Montserrat Medium" charset="1" panose="00000600000000000000"/>
      <p:regular r:id="rId23"/>
    </p:embeddedFont>
    <p:embeddedFont>
      <p:font typeface="Montserrat" charset="1" panose="00000500000000000000"/>
      <p:regular r:id="rId24"/>
    </p:embeddedFont>
    <p:embeddedFont>
      <p:font typeface="Neue Machina Ultra-Bold" charset="1" panose="00000900000000000000"/>
      <p:regular r:id="rId25"/>
    </p:embeddedFont>
    <p:embeddedFont>
      <p:font typeface="Neue Machina" charset="1" panose="0000050000000000000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 Id="rId6" Target="../media/image11.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4.png" Type="http://schemas.openxmlformats.org/officeDocument/2006/relationships/image"/><Relationship Id="rId5" Target="../media/image15.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16.png" Type="http://schemas.openxmlformats.org/officeDocument/2006/relationships/image"/><Relationship Id="rId5" Target="../media/image1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 Id="rId3" Target="../media/image19.svg" Type="http://schemas.openxmlformats.org/officeDocument/2006/relationships/image"/><Relationship Id="rId4" Target="../media/image20.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1.png" Type="http://schemas.openxmlformats.org/officeDocument/2006/relationships/image"/><Relationship Id="rId5" Target="../media/image22.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grpSp>
        <p:nvGrpSpPr>
          <p:cNvPr name="Group 2" id="2"/>
          <p:cNvGrpSpPr/>
          <p:nvPr/>
        </p:nvGrpSpPr>
        <p:grpSpPr>
          <a:xfrm rot="0">
            <a:off x="918733" y="5129490"/>
            <a:ext cx="5267602" cy="840814"/>
            <a:chOff x="0" y="0"/>
            <a:chExt cx="1387352" cy="221449"/>
          </a:xfrm>
        </p:grpSpPr>
        <p:sp>
          <p:nvSpPr>
            <p:cNvPr name="Freeform 3" id="3"/>
            <p:cNvSpPr/>
            <p:nvPr/>
          </p:nvSpPr>
          <p:spPr>
            <a:xfrm flipH="false" flipV="false" rot="0">
              <a:off x="0" y="0"/>
              <a:ext cx="1387352" cy="221449"/>
            </a:xfrm>
            <a:custGeom>
              <a:avLst/>
              <a:gdLst/>
              <a:ahLst/>
              <a:cxnLst/>
              <a:rect r="r" b="b" t="t" l="l"/>
              <a:pathLst>
                <a:path h="221449" w="1387352">
                  <a:moveTo>
                    <a:pt x="74956" y="0"/>
                  </a:moveTo>
                  <a:lnTo>
                    <a:pt x="1312396" y="0"/>
                  </a:lnTo>
                  <a:cubicBezTo>
                    <a:pt x="1332276" y="0"/>
                    <a:pt x="1351341" y="7897"/>
                    <a:pt x="1365398" y="21954"/>
                  </a:cubicBezTo>
                  <a:cubicBezTo>
                    <a:pt x="1379455" y="36011"/>
                    <a:pt x="1387352" y="55076"/>
                    <a:pt x="1387352" y="74956"/>
                  </a:cubicBezTo>
                  <a:lnTo>
                    <a:pt x="1387352" y="146493"/>
                  </a:lnTo>
                  <a:cubicBezTo>
                    <a:pt x="1387352" y="166372"/>
                    <a:pt x="1379455" y="185438"/>
                    <a:pt x="1365398" y="199495"/>
                  </a:cubicBezTo>
                  <a:cubicBezTo>
                    <a:pt x="1351341" y="213552"/>
                    <a:pt x="1332276" y="221449"/>
                    <a:pt x="1312396" y="221449"/>
                  </a:cubicBezTo>
                  <a:lnTo>
                    <a:pt x="74956" y="221449"/>
                  </a:lnTo>
                  <a:cubicBezTo>
                    <a:pt x="55076" y="221449"/>
                    <a:pt x="36011" y="213552"/>
                    <a:pt x="21954" y="199495"/>
                  </a:cubicBezTo>
                  <a:cubicBezTo>
                    <a:pt x="7897" y="185438"/>
                    <a:pt x="0" y="166372"/>
                    <a:pt x="0" y="146493"/>
                  </a:cubicBezTo>
                  <a:lnTo>
                    <a:pt x="0" y="74956"/>
                  </a:lnTo>
                  <a:cubicBezTo>
                    <a:pt x="0" y="55076"/>
                    <a:pt x="7897" y="36011"/>
                    <a:pt x="21954" y="21954"/>
                  </a:cubicBezTo>
                  <a:cubicBezTo>
                    <a:pt x="36011" y="7897"/>
                    <a:pt x="55076" y="0"/>
                    <a:pt x="74956" y="0"/>
                  </a:cubicBezTo>
                  <a:close/>
                </a:path>
              </a:pathLst>
            </a:custGeom>
            <a:solidFill>
              <a:srgbClr val="FFFFFF"/>
            </a:solidFill>
          </p:spPr>
        </p:sp>
        <p:sp>
          <p:nvSpPr>
            <p:cNvPr name="TextBox 4" id="4"/>
            <p:cNvSpPr txBox="true"/>
            <p:nvPr/>
          </p:nvSpPr>
          <p:spPr>
            <a:xfrm>
              <a:off x="0" y="-38100"/>
              <a:ext cx="1387352" cy="259549"/>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6968707" y="1784701"/>
            <a:ext cx="12452287" cy="12452287"/>
          </a:xfrm>
          <a:custGeom>
            <a:avLst/>
            <a:gdLst/>
            <a:ahLst/>
            <a:cxnLst/>
            <a:rect r="r" b="b" t="t" l="l"/>
            <a:pathLst>
              <a:path h="12452287" w="12452287">
                <a:moveTo>
                  <a:pt x="0" y="0"/>
                </a:moveTo>
                <a:lnTo>
                  <a:pt x="12452287" y="0"/>
                </a:lnTo>
                <a:lnTo>
                  <a:pt x="12452287" y="12452286"/>
                </a:lnTo>
                <a:lnTo>
                  <a:pt x="0" y="12452286"/>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8423170" y="2560036"/>
            <a:ext cx="9543361" cy="7200900"/>
          </a:xfrm>
          <a:custGeom>
            <a:avLst/>
            <a:gdLst/>
            <a:ahLst/>
            <a:cxnLst/>
            <a:rect r="r" b="b" t="t" l="l"/>
            <a:pathLst>
              <a:path h="7200900" w="9543361">
                <a:moveTo>
                  <a:pt x="0" y="0"/>
                </a:moveTo>
                <a:lnTo>
                  <a:pt x="9543361" y="0"/>
                </a:lnTo>
                <a:lnTo>
                  <a:pt x="9543361" y="7200900"/>
                </a:lnTo>
                <a:lnTo>
                  <a:pt x="0" y="72009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783807" y="7493868"/>
            <a:ext cx="9567614" cy="956761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6311940" y="-2923420"/>
            <a:ext cx="3952120" cy="395212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3" id="13"/>
          <p:cNvGrpSpPr/>
          <p:nvPr/>
        </p:nvGrpSpPr>
        <p:grpSpPr>
          <a:xfrm rot="0">
            <a:off x="1464369" y="7170135"/>
            <a:ext cx="2088165" cy="2088165"/>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3359"/>
                </a:lnSpc>
              </a:pPr>
              <a:r>
                <a:rPr lang="en-US" sz="2400">
                  <a:solidFill>
                    <a:srgbClr val="000000"/>
                  </a:solidFill>
                  <a:latin typeface="Montserrat Ultra-Bold"/>
                </a:rPr>
                <a:t>LINUS</a:t>
              </a:r>
            </a:p>
            <a:p>
              <a:pPr algn="ctr">
                <a:lnSpc>
                  <a:spcPts val="3359"/>
                </a:lnSpc>
              </a:pPr>
              <a:r>
                <a:rPr lang="en-US" sz="2400">
                  <a:solidFill>
                    <a:srgbClr val="000000"/>
                  </a:solidFill>
                  <a:latin typeface="Montserrat Ultra-Bold"/>
                </a:rPr>
                <a:t>LIZ</a:t>
              </a:r>
            </a:p>
          </p:txBody>
        </p:sp>
      </p:grpSp>
      <p:grpSp>
        <p:nvGrpSpPr>
          <p:cNvPr name="Group 16" id="16"/>
          <p:cNvGrpSpPr/>
          <p:nvPr/>
        </p:nvGrpSpPr>
        <p:grpSpPr>
          <a:xfrm rot="0">
            <a:off x="11337754" y="4223014"/>
            <a:ext cx="1326883" cy="1326883"/>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8" id="18"/>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9" id="19"/>
          <p:cNvSpPr/>
          <p:nvPr/>
        </p:nvSpPr>
        <p:spPr>
          <a:xfrm flipH="false" flipV="false" rot="0">
            <a:off x="11033598" y="3990073"/>
            <a:ext cx="1764940" cy="1851924"/>
          </a:xfrm>
          <a:custGeom>
            <a:avLst/>
            <a:gdLst/>
            <a:ahLst/>
            <a:cxnLst/>
            <a:rect r="r" b="b" t="t" l="l"/>
            <a:pathLst>
              <a:path h="1851924" w="1764940">
                <a:moveTo>
                  <a:pt x="0" y="0"/>
                </a:moveTo>
                <a:lnTo>
                  <a:pt x="1764940" y="0"/>
                </a:lnTo>
                <a:lnTo>
                  <a:pt x="1764940" y="1851924"/>
                </a:lnTo>
                <a:lnTo>
                  <a:pt x="0" y="1851924"/>
                </a:lnTo>
                <a:lnTo>
                  <a:pt x="0" y="0"/>
                </a:lnTo>
                <a:close/>
              </a:path>
            </a:pathLst>
          </a:custGeom>
          <a:blipFill>
            <a:blip r:embed="rId6"/>
            <a:stretch>
              <a:fillRect l="0" t="0" r="-4928" b="0"/>
            </a:stretch>
          </a:blipFill>
        </p:spPr>
      </p:sp>
      <p:sp>
        <p:nvSpPr>
          <p:cNvPr name="Freeform 20" id="20"/>
          <p:cNvSpPr/>
          <p:nvPr/>
        </p:nvSpPr>
        <p:spPr>
          <a:xfrm flipH="false" flipV="false" rot="0">
            <a:off x="14363937" y="2560036"/>
            <a:ext cx="2479365" cy="1395095"/>
          </a:xfrm>
          <a:custGeom>
            <a:avLst/>
            <a:gdLst/>
            <a:ahLst/>
            <a:cxnLst/>
            <a:rect r="r" b="b" t="t" l="l"/>
            <a:pathLst>
              <a:path h="1395095" w="2479365">
                <a:moveTo>
                  <a:pt x="0" y="0"/>
                </a:moveTo>
                <a:lnTo>
                  <a:pt x="2479364" y="0"/>
                </a:lnTo>
                <a:lnTo>
                  <a:pt x="2479364" y="1395094"/>
                </a:lnTo>
                <a:lnTo>
                  <a:pt x="0" y="1395094"/>
                </a:lnTo>
                <a:lnTo>
                  <a:pt x="0" y="0"/>
                </a:lnTo>
                <a:close/>
              </a:path>
            </a:pathLst>
          </a:custGeom>
          <a:blipFill>
            <a:blip r:embed="rId7"/>
            <a:stretch>
              <a:fillRect l="0" t="0" r="0" b="0"/>
            </a:stretch>
          </a:blipFill>
          <a:ln w="85725" cap="sq">
            <a:solidFill>
              <a:srgbClr val="24508C"/>
            </a:solidFill>
            <a:prstDash val="solid"/>
            <a:miter/>
          </a:ln>
        </p:spPr>
      </p:sp>
      <p:sp>
        <p:nvSpPr>
          <p:cNvPr name="TextBox 21" id="21"/>
          <p:cNvSpPr txBox="true"/>
          <p:nvPr/>
        </p:nvSpPr>
        <p:spPr>
          <a:xfrm rot="0">
            <a:off x="838842" y="5181597"/>
            <a:ext cx="5427383" cy="669925"/>
          </a:xfrm>
          <a:prstGeom prst="rect">
            <a:avLst/>
          </a:prstGeom>
        </p:spPr>
        <p:txBody>
          <a:bodyPr anchor="t" rtlCol="false" tIns="0" lIns="0" bIns="0" rIns="0">
            <a:spAutoFit/>
          </a:bodyPr>
          <a:lstStyle/>
          <a:p>
            <a:pPr algn="ctr">
              <a:lnSpc>
                <a:spcPts val="5599"/>
              </a:lnSpc>
            </a:pPr>
            <a:r>
              <a:rPr lang="en-US" sz="3999">
                <a:solidFill>
                  <a:srgbClr val="24508C"/>
                </a:solidFill>
                <a:latin typeface="Montserrat Bold"/>
              </a:rPr>
              <a:t>UNPROJECT IDEA</a:t>
            </a:r>
          </a:p>
        </p:txBody>
      </p:sp>
      <p:sp>
        <p:nvSpPr>
          <p:cNvPr name="TextBox 22" id="22"/>
          <p:cNvSpPr txBox="true"/>
          <p:nvPr/>
        </p:nvSpPr>
        <p:spPr>
          <a:xfrm rot="0">
            <a:off x="1464369" y="1222726"/>
            <a:ext cx="9213917" cy="1741170"/>
          </a:xfrm>
          <a:prstGeom prst="rect">
            <a:avLst/>
          </a:prstGeom>
        </p:spPr>
        <p:txBody>
          <a:bodyPr anchor="t" rtlCol="false" tIns="0" lIns="0" bIns="0" rIns="0">
            <a:spAutoFit/>
          </a:bodyPr>
          <a:lstStyle/>
          <a:p>
            <a:pPr algn="l">
              <a:lnSpc>
                <a:spcPts val="14279"/>
              </a:lnSpc>
            </a:pPr>
            <a:r>
              <a:rPr lang="en-US" sz="10200">
                <a:solidFill>
                  <a:srgbClr val="24508C"/>
                </a:solidFill>
                <a:latin typeface="Montserrat Ultra-Bold"/>
              </a:rPr>
              <a:t>DECODING</a:t>
            </a:r>
          </a:p>
        </p:txBody>
      </p:sp>
      <p:sp>
        <p:nvSpPr>
          <p:cNvPr name="TextBox 23" id="23"/>
          <p:cNvSpPr txBox="true"/>
          <p:nvPr/>
        </p:nvSpPr>
        <p:spPr>
          <a:xfrm rot="0">
            <a:off x="1464369" y="2617820"/>
            <a:ext cx="7679631" cy="1741170"/>
          </a:xfrm>
          <a:prstGeom prst="rect">
            <a:avLst/>
          </a:prstGeom>
        </p:spPr>
        <p:txBody>
          <a:bodyPr anchor="t" rtlCol="false" tIns="0" lIns="0" bIns="0" rIns="0">
            <a:spAutoFit/>
          </a:bodyPr>
          <a:lstStyle/>
          <a:p>
            <a:pPr algn="l">
              <a:lnSpc>
                <a:spcPts val="14279"/>
              </a:lnSpc>
            </a:pPr>
            <a:r>
              <a:rPr lang="en-US" sz="10200">
                <a:solidFill>
                  <a:srgbClr val="24508C"/>
                </a:solidFill>
                <a:latin typeface="Montserrat Ultra-Bold"/>
              </a:rPr>
              <a:t>VIRALITY</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F85C70"/>
        </a:solidFill>
      </p:bgPr>
    </p:bg>
    <p:spTree>
      <p:nvGrpSpPr>
        <p:cNvPr id="1" name=""/>
        <p:cNvGrpSpPr/>
        <p:nvPr/>
      </p:nvGrpSpPr>
      <p:grpSpPr>
        <a:xfrm>
          <a:off x="0" y="0"/>
          <a:ext cx="0" cy="0"/>
          <a:chOff x="0" y="0"/>
          <a:chExt cx="0" cy="0"/>
        </a:xfrm>
      </p:grpSpPr>
      <p:sp>
        <p:nvSpPr>
          <p:cNvPr name="TextBox 2" id="2"/>
          <p:cNvSpPr txBox="true"/>
          <p:nvPr/>
        </p:nvSpPr>
        <p:spPr>
          <a:xfrm rot="0">
            <a:off x="3813896" y="480123"/>
            <a:ext cx="10660208" cy="1135255"/>
          </a:xfrm>
          <a:prstGeom prst="rect">
            <a:avLst/>
          </a:prstGeom>
        </p:spPr>
        <p:txBody>
          <a:bodyPr anchor="t" rtlCol="false" tIns="0" lIns="0" bIns="0" rIns="0">
            <a:spAutoFit/>
          </a:bodyPr>
          <a:lstStyle/>
          <a:p>
            <a:pPr algn="ctr">
              <a:lnSpc>
                <a:spcPts val="8701"/>
              </a:lnSpc>
            </a:pPr>
            <a:r>
              <a:rPr lang="en-US" sz="7700" spc="-207">
                <a:solidFill>
                  <a:srgbClr val="24508C"/>
                </a:solidFill>
                <a:latin typeface="Neue Machina Ultra-Bold"/>
              </a:rPr>
              <a:t>Unproject Timeline</a:t>
            </a:r>
          </a:p>
        </p:txBody>
      </p:sp>
      <p:sp>
        <p:nvSpPr>
          <p:cNvPr name="AutoShape 3" id="3"/>
          <p:cNvSpPr/>
          <p:nvPr/>
        </p:nvSpPr>
        <p:spPr>
          <a:xfrm>
            <a:off x="-886757" y="2078228"/>
            <a:ext cx="20061513" cy="0"/>
          </a:xfrm>
          <a:prstGeom prst="line">
            <a:avLst/>
          </a:prstGeom>
          <a:ln cap="flat" w="28575">
            <a:solidFill>
              <a:srgbClr val="FFFFFF"/>
            </a:solidFill>
            <a:prstDash val="solid"/>
            <a:headEnd type="none" len="sm" w="sm"/>
            <a:tailEnd type="none" len="sm" w="sm"/>
          </a:ln>
        </p:spPr>
      </p:sp>
      <p:grpSp>
        <p:nvGrpSpPr>
          <p:cNvPr name="Group 4" id="4"/>
          <p:cNvGrpSpPr/>
          <p:nvPr/>
        </p:nvGrpSpPr>
        <p:grpSpPr>
          <a:xfrm rot="0">
            <a:off x="14318712" y="1827200"/>
            <a:ext cx="502056" cy="502056"/>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6" id="6"/>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7" id="7"/>
          <p:cNvGrpSpPr/>
          <p:nvPr/>
        </p:nvGrpSpPr>
        <p:grpSpPr>
          <a:xfrm rot="0">
            <a:off x="10045915" y="1827200"/>
            <a:ext cx="502056" cy="502056"/>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9" id="9"/>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grpSp>
        <p:nvGrpSpPr>
          <p:cNvPr name="Group 10" id="10"/>
          <p:cNvGrpSpPr/>
          <p:nvPr/>
        </p:nvGrpSpPr>
        <p:grpSpPr>
          <a:xfrm rot="0">
            <a:off x="5771316" y="1827200"/>
            <a:ext cx="502056" cy="502056"/>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a:ln cap="sq">
              <a:noFill/>
              <a:prstDash val="solid"/>
              <a:miter/>
            </a:ln>
          </p:spPr>
        </p:sp>
        <p:sp>
          <p:nvSpPr>
            <p:cNvPr name="TextBox 12" id="12"/>
            <p:cNvSpPr txBox="true"/>
            <p:nvPr/>
          </p:nvSpPr>
          <p:spPr>
            <a:xfrm>
              <a:off x="127000" y="165100"/>
              <a:ext cx="558800" cy="520700"/>
            </a:xfrm>
            <a:prstGeom prst="rect">
              <a:avLst/>
            </a:prstGeom>
          </p:spPr>
          <p:txBody>
            <a:bodyPr anchor="ctr" rtlCol="false" tIns="50800" lIns="50800" bIns="50800" rIns="50800"/>
            <a:lstStyle/>
            <a:p>
              <a:pPr algn="ctr" marL="0" indent="0" lvl="0">
                <a:lnSpc>
                  <a:spcPts val="2266"/>
                </a:lnSpc>
                <a:spcBef>
                  <a:spcPct val="0"/>
                </a:spcBef>
              </a:pPr>
            </a:p>
          </p:txBody>
        </p:sp>
      </p:grpSp>
      <p:grpSp>
        <p:nvGrpSpPr>
          <p:cNvPr name="Group 13" id="13"/>
          <p:cNvGrpSpPr/>
          <p:nvPr/>
        </p:nvGrpSpPr>
        <p:grpSpPr>
          <a:xfrm rot="0">
            <a:off x="1496717" y="1827200"/>
            <a:ext cx="502056" cy="502056"/>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lnTo>
                    <a:pt x="523042" y="124802"/>
                  </a:lnTo>
                  <a:lnTo>
                    <a:pt x="693768" y="119032"/>
                  </a:lnTo>
                  <a:lnTo>
                    <a:pt x="687998" y="289758"/>
                  </a:lnTo>
                  <a:lnTo>
                    <a:pt x="812800" y="406400"/>
                  </a:lnTo>
                  <a:lnTo>
                    <a:pt x="687998" y="523042"/>
                  </a:lnTo>
                  <a:lnTo>
                    <a:pt x="693768" y="693768"/>
                  </a:lnTo>
                  <a:lnTo>
                    <a:pt x="523042" y="687998"/>
                  </a:lnTo>
                  <a:lnTo>
                    <a:pt x="406400" y="812800"/>
                  </a:lnTo>
                  <a:lnTo>
                    <a:pt x="289758" y="687998"/>
                  </a:lnTo>
                  <a:lnTo>
                    <a:pt x="119032" y="693768"/>
                  </a:lnTo>
                  <a:lnTo>
                    <a:pt x="124802" y="523042"/>
                  </a:lnTo>
                  <a:lnTo>
                    <a:pt x="0" y="406400"/>
                  </a:lnTo>
                  <a:lnTo>
                    <a:pt x="124802" y="289758"/>
                  </a:lnTo>
                  <a:lnTo>
                    <a:pt x="119032" y="119032"/>
                  </a:lnTo>
                  <a:lnTo>
                    <a:pt x="289758" y="124802"/>
                  </a:lnTo>
                  <a:lnTo>
                    <a:pt x="406400" y="0"/>
                  </a:lnTo>
                  <a:close/>
                </a:path>
              </a:pathLst>
            </a:custGeom>
            <a:solidFill>
              <a:srgbClr val="FFFFFF"/>
            </a:solidFill>
          </p:spPr>
        </p:sp>
        <p:sp>
          <p:nvSpPr>
            <p:cNvPr name="TextBox 15" id="15"/>
            <p:cNvSpPr txBox="true"/>
            <p:nvPr/>
          </p:nvSpPr>
          <p:spPr>
            <a:xfrm>
              <a:off x="127000" y="165100"/>
              <a:ext cx="558800" cy="520700"/>
            </a:xfrm>
            <a:prstGeom prst="rect">
              <a:avLst/>
            </a:prstGeom>
          </p:spPr>
          <p:txBody>
            <a:bodyPr anchor="ctr" rtlCol="false" tIns="50800" lIns="50800" bIns="50800" rIns="50800"/>
            <a:lstStyle/>
            <a:p>
              <a:pPr algn="ctr">
                <a:lnSpc>
                  <a:spcPts val="2266"/>
                </a:lnSpc>
              </a:pPr>
            </a:p>
          </p:txBody>
        </p:sp>
      </p:grpSp>
      <p:sp>
        <p:nvSpPr>
          <p:cNvPr name="TextBox 16" id="16"/>
          <p:cNvSpPr txBox="true"/>
          <p:nvPr/>
        </p:nvSpPr>
        <p:spPr>
          <a:xfrm rot="0">
            <a:off x="1496717" y="2657426"/>
            <a:ext cx="2197323" cy="688976"/>
          </a:xfrm>
          <a:prstGeom prst="rect">
            <a:avLst/>
          </a:prstGeom>
        </p:spPr>
        <p:txBody>
          <a:bodyPr anchor="t" rtlCol="false" tIns="0" lIns="0" bIns="0" rIns="0">
            <a:spAutoFit/>
          </a:bodyPr>
          <a:lstStyle/>
          <a:p>
            <a:pPr algn="l">
              <a:lnSpc>
                <a:spcPts val="5150"/>
              </a:lnSpc>
            </a:pPr>
            <a:r>
              <a:rPr lang="en-US" sz="5000">
                <a:solidFill>
                  <a:srgbClr val="FFFFFF"/>
                </a:solidFill>
                <a:latin typeface="Neue Machina"/>
              </a:rPr>
              <a:t>2024</a:t>
            </a:r>
          </a:p>
        </p:txBody>
      </p:sp>
      <p:sp>
        <p:nvSpPr>
          <p:cNvPr name="TextBox 17" id="17"/>
          <p:cNvSpPr txBox="true"/>
          <p:nvPr/>
        </p:nvSpPr>
        <p:spPr>
          <a:xfrm rot="0">
            <a:off x="5789618" y="2657426"/>
            <a:ext cx="2197323" cy="688976"/>
          </a:xfrm>
          <a:prstGeom prst="rect">
            <a:avLst/>
          </a:prstGeom>
        </p:spPr>
        <p:txBody>
          <a:bodyPr anchor="t" rtlCol="false" tIns="0" lIns="0" bIns="0" rIns="0">
            <a:spAutoFit/>
          </a:bodyPr>
          <a:lstStyle/>
          <a:p>
            <a:pPr algn="l">
              <a:lnSpc>
                <a:spcPts val="5150"/>
              </a:lnSpc>
            </a:pPr>
            <a:r>
              <a:rPr lang="en-US" sz="5000">
                <a:solidFill>
                  <a:srgbClr val="FFFFFF"/>
                </a:solidFill>
                <a:latin typeface="Neue Machina"/>
              </a:rPr>
              <a:t>2026</a:t>
            </a:r>
          </a:p>
        </p:txBody>
      </p:sp>
      <p:sp>
        <p:nvSpPr>
          <p:cNvPr name="TextBox 18" id="18"/>
          <p:cNvSpPr txBox="true"/>
          <p:nvPr/>
        </p:nvSpPr>
        <p:spPr>
          <a:xfrm rot="0">
            <a:off x="10082520" y="2657426"/>
            <a:ext cx="2197323" cy="688976"/>
          </a:xfrm>
          <a:prstGeom prst="rect">
            <a:avLst/>
          </a:prstGeom>
        </p:spPr>
        <p:txBody>
          <a:bodyPr anchor="t" rtlCol="false" tIns="0" lIns="0" bIns="0" rIns="0">
            <a:spAutoFit/>
          </a:bodyPr>
          <a:lstStyle/>
          <a:p>
            <a:pPr algn="l">
              <a:lnSpc>
                <a:spcPts val="5150"/>
              </a:lnSpc>
            </a:pPr>
            <a:r>
              <a:rPr lang="en-US" sz="5000">
                <a:solidFill>
                  <a:srgbClr val="FFFFFF"/>
                </a:solidFill>
                <a:latin typeface="Neue Machina"/>
              </a:rPr>
              <a:t>2028</a:t>
            </a:r>
          </a:p>
        </p:txBody>
      </p:sp>
      <p:sp>
        <p:nvSpPr>
          <p:cNvPr name="TextBox 19" id="19"/>
          <p:cNvSpPr txBox="true"/>
          <p:nvPr/>
        </p:nvSpPr>
        <p:spPr>
          <a:xfrm rot="0">
            <a:off x="14318712" y="2657426"/>
            <a:ext cx="2197323" cy="688976"/>
          </a:xfrm>
          <a:prstGeom prst="rect">
            <a:avLst/>
          </a:prstGeom>
        </p:spPr>
        <p:txBody>
          <a:bodyPr anchor="t" rtlCol="false" tIns="0" lIns="0" bIns="0" rIns="0">
            <a:spAutoFit/>
          </a:bodyPr>
          <a:lstStyle/>
          <a:p>
            <a:pPr algn="l">
              <a:lnSpc>
                <a:spcPts val="5150"/>
              </a:lnSpc>
            </a:pPr>
            <a:r>
              <a:rPr lang="en-US" sz="5000">
                <a:solidFill>
                  <a:srgbClr val="FFFFFF"/>
                </a:solidFill>
                <a:latin typeface="Neue Machina"/>
              </a:rPr>
              <a:t>2030</a:t>
            </a:r>
          </a:p>
        </p:txBody>
      </p:sp>
      <p:sp>
        <p:nvSpPr>
          <p:cNvPr name="TextBox 20" id="20"/>
          <p:cNvSpPr txBox="true"/>
          <p:nvPr/>
        </p:nvSpPr>
        <p:spPr>
          <a:xfrm rot="0">
            <a:off x="5383242" y="3479752"/>
            <a:ext cx="3150836" cy="4633722"/>
          </a:xfrm>
          <a:prstGeom prst="rect">
            <a:avLst/>
          </a:prstGeom>
        </p:spPr>
        <p:txBody>
          <a:bodyPr anchor="t" rtlCol="false" tIns="0" lIns="0" bIns="0" rIns="0">
            <a:spAutoFit/>
          </a:bodyPr>
          <a:lstStyle/>
          <a:p>
            <a:pPr algn="l">
              <a:lnSpc>
                <a:spcPts val="3744"/>
              </a:lnSpc>
            </a:pPr>
            <a:r>
              <a:rPr lang="en-US" sz="2400">
                <a:solidFill>
                  <a:srgbClr val="FFFFFF"/>
                </a:solidFill>
                <a:latin typeface="Montserrat Bold"/>
              </a:rPr>
              <a:t>Analysis:</a:t>
            </a:r>
          </a:p>
          <a:p>
            <a:pPr algn="l">
              <a:lnSpc>
                <a:spcPts val="3744"/>
              </a:lnSpc>
            </a:pPr>
            <a:r>
              <a:rPr lang="en-US" sz="2400">
                <a:solidFill>
                  <a:srgbClr val="FFFFFF"/>
                </a:solidFill>
                <a:latin typeface="Montserrat"/>
              </a:rPr>
              <a:t>-Analyze and study the data using advanced analytic tools to find and predict patterns and trends in textual and visual data</a:t>
            </a:r>
          </a:p>
          <a:p>
            <a:pPr algn="l">
              <a:lnSpc>
                <a:spcPts val="3744"/>
              </a:lnSpc>
            </a:pPr>
            <a:r>
              <a:rPr lang="en-US" sz="2400">
                <a:solidFill>
                  <a:srgbClr val="FFFFFF"/>
                </a:solidFill>
                <a:latin typeface="Montserrat"/>
              </a:rPr>
              <a:t>-Begin to develop AI model prototypes</a:t>
            </a:r>
          </a:p>
        </p:txBody>
      </p:sp>
      <p:sp>
        <p:nvSpPr>
          <p:cNvPr name="TextBox 21" id="21"/>
          <p:cNvSpPr txBox="true"/>
          <p:nvPr/>
        </p:nvSpPr>
        <p:spPr>
          <a:xfrm rot="0">
            <a:off x="9351448" y="3479752"/>
            <a:ext cx="3740380" cy="5567172"/>
          </a:xfrm>
          <a:prstGeom prst="rect">
            <a:avLst/>
          </a:prstGeom>
        </p:spPr>
        <p:txBody>
          <a:bodyPr anchor="t" rtlCol="false" tIns="0" lIns="0" bIns="0" rIns="0">
            <a:spAutoFit/>
          </a:bodyPr>
          <a:lstStyle/>
          <a:p>
            <a:pPr algn="l">
              <a:lnSpc>
                <a:spcPts val="3744"/>
              </a:lnSpc>
            </a:pPr>
            <a:r>
              <a:rPr lang="en-US" sz="2400">
                <a:solidFill>
                  <a:srgbClr val="FFFFFF"/>
                </a:solidFill>
                <a:latin typeface="Montserrat Bold"/>
              </a:rPr>
              <a:t>Test Run: </a:t>
            </a:r>
          </a:p>
          <a:p>
            <a:pPr algn="l">
              <a:lnSpc>
                <a:spcPts val="3744"/>
              </a:lnSpc>
            </a:pPr>
            <a:r>
              <a:rPr lang="en-US" sz="2400">
                <a:solidFill>
                  <a:srgbClr val="FFFFFF"/>
                </a:solidFill>
                <a:latin typeface="Montserrat Bold"/>
              </a:rPr>
              <a:t>-</a:t>
            </a:r>
            <a:r>
              <a:rPr lang="en-US" sz="2400">
                <a:solidFill>
                  <a:srgbClr val="FFFFFF"/>
                </a:solidFill>
                <a:latin typeface="Montserrat"/>
              </a:rPr>
              <a:t>Refine AI models and launch a beta version</a:t>
            </a:r>
          </a:p>
          <a:p>
            <a:pPr algn="l">
              <a:lnSpc>
                <a:spcPts val="3744"/>
              </a:lnSpc>
            </a:pPr>
            <a:r>
              <a:rPr lang="en-US" sz="2400">
                <a:solidFill>
                  <a:srgbClr val="FFFFFF"/>
                </a:solidFill>
                <a:latin typeface="Montserrat"/>
              </a:rPr>
              <a:t>-Crowdsource and reach out to creators interested in participating</a:t>
            </a:r>
          </a:p>
          <a:p>
            <a:pPr algn="l">
              <a:lnSpc>
                <a:spcPts val="3744"/>
              </a:lnSpc>
            </a:pPr>
            <a:r>
              <a:rPr lang="en-US" sz="2400">
                <a:solidFill>
                  <a:srgbClr val="FFFFFF"/>
                </a:solidFill>
                <a:latin typeface="Montserrat"/>
              </a:rPr>
              <a:t>-Use feedback to expand and enhance AI accurancy, improve UI, and further ensure privacy protections</a:t>
            </a:r>
          </a:p>
        </p:txBody>
      </p:sp>
      <p:sp>
        <p:nvSpPr>
          <p:cNvPr name="TextBox 22" id="22"/>
          <p:cNvSpPr txBox="true"/>
          <p:nvPr/>
        </p:nvSpPr>
        <p:spPr>
          <a:xfrm rot="0">
            <a:off x="13909198" y="3479752"/>
            <a:ext cx="3350102" cy="5100447"/>
          </a:xfrm>
          <a:prstGeom prst="rect">
            <a:avLst/>
          </a:prstGeom>
        </p:spPr>
        <p:txBody>
          <a:bodyPr anchor="t" rtlCol="false" tIns="0" lIns="0" bIns="0" rIns="0">
            <a:spAutoFit/>
          </a:bodyPr>
          <a:lstStyle/>
          <a:p>
            <a:pPr algn="l">
              <a:lnSpc>
                <a:spcPts val="3744"/>
              </a:lnSpc>
            </a:pPr>
            <a:r>
              <a:rPr lang="en-US" sz="2400">
                <a:solidFill>
                  <a:srgbClr val="FFFFFF"/>
                </a:solidFill>
                <a:latin typeface="Montserrat Bold"/>
              </a:rPr>
              <a:t>Official Launch:</a:t>
            </a:r>
          </a:p>
          <a:p>
            <a:pPr algn="l">
              <a:lnSpc>
                <a:spcPts val="3744"/>
              </a:lnSpc>
            </a:pPr>
            <a:r>
              <a:rPr lang="en-US" sz="2400">
                <a:solidFill>
                  <a:srgbClr val="FFFFFF"/>
                </a:solidFill>
                <a:latin typeface="Montserrat Medium"/>
              </a:rPr>
              <a:t>-Finalize checks and trainings</a:t>
            </a:r>
          </a:p>
          <a:p>
            <a:pPr algn="l">
              <a:lnSpc>
                <a:spcPts val="3744"/>
              </a:lnSpc>
            </a:pPr>
            <a:r>
              <a:rPr lang="en-US" sz="2400">
                <a:solidFill>
                  <a:srgbClr val="FFFFFF"/>
                </a:solidFill>
                <a:latin typeface="Montserrat Medium"/>
              </a:rPr>
              <a:t>-Establish a support team</a:t>
            </a:r>
          </a:p>
          <a:p>
            <a:pPr algn="l">
              <a:lnSpc>
                <a:spcPts val="3744"/>
              </a:lnSpc>
            </a:pPr>
            <a:r>
              <a:rPr lang="en-US" sz="2400">
                <a:solidFill>
                  <a:srgbClr val="FFFFFF"/>
                </a:solidFill>
                <a:latin typeface="Montserrat Medium"/>
              </a:rPr>
              <a:t>-Market the service</a:t>
            </a:r>
          </a:p>
          <a:p>
            <a:pPr algn="l">
              <a:lnSpc>
                <a:spcPts val="3744"/>
              </a:lnSpc>
            </a:pPr>
            <a:r>
              <a:rPr lang="en-US" sz="2400">
                <a:solidFill>
                  <a:srgbClr val="FFFFFF"/>
                </a:solidFill>
                <a:latin typeface="Montserrat Medium"/>
              </a:rPr>
              <a:t>-Officially launch it</a:t>
            </a:r>
          </a:p>
          <a:p>
            <a:pPr algn="l">
              <a:lnSpc>
                <a:spcPts val="3744"/>
              </a:lnSpc>
            </a:pPr>
            <a:r>
              <a:rPr lang="en-US" sz="2400">
                <a:solidFill>
                  <a:srgbClr val="FFFFFF"/>
                </a:solidFill>
                <a:latin typeface="Montserrat Medium"/>
              </a:rPr>
              <a:t>-Actively monitor system performance and user satisfaction</a:t>
            </a:r>
          </a:p>
          <a:p>
            <a:pPr algn="l">
              <a:lnSpc>
                <a:spcPts val="3744"/>
              </a:lnSpc>
            </a:pPr>
            <a:r>
              <a:rPr lang="en-US" sz="2400">
                <a:solidFill>
                  <a:srgbClr val="FFFFFF"/>
                </a:solidFill>
                <a:latin typeface="Montserrat Medium"/>
              </a:rPr>
              <a:t>-Plan expansion</a:t>
            </a:r>
          </a:p>
          <a:p>
            <a:pPr algn="l">
              <a:lnSpc>
                <a:spcPts val="3744"/>
              </a:lnSpc>
            </a:pPr>
          </a:p>
        </p:txBody>
      </p:sp>
      <p:sp>
        <p:nvSpPr>
          <p:cNvPr name="TextBox 23" id="23"/>
          <p:cNvSpPr txBox="true"/>
          <p:nvPr/>
        </p:nvSpPr>
        <p:spPr>
          <a:xfrm rot="0">
            <a:off x="1496717" y="3527377"/>
            <a:ext cx="3351803" cy="3700272"/>
          </a:xfrm>
          <a:prstGeom prst="rect">
            <a:avLst/>
          </a:prstGeom>
        </p:spPr>
        <p:txBody>
          <a:bodyPr anchor="t" rtlCol="false" tIns="0" lIns="0" bIns="0" rIns="0">
            <a:spAutoFit/>
          </a:bodyPr>
          <a:lstStyle/>
          <a:p>
            <a:pPr algn="l">
              <a:lnSpc>
                <a:spcPts val="3744"/>
              </a:lnSpc>
            </a:pPr>
            <a:r>
              <a:rPr lang="en-US" sz="2400">
                <a:solidFill>
                  <a:srgbClr val="FFFFFF"/>
                </a:solidFill>
                <a:latin typeface="Montserrat Bold"/>
              </a:rPr>
              <a:t>Research Begins: </a:t>
            </a:r>
          </a:p>
          <a:p>
            <a:pPr algn="l">
              <a:lnSpc>
                <a:spcPts val="3744"/>
              </a:lnSpc>
            </a:pPr>
            <a:r>
              <a:rPr lang="en-US" sz="2400">
                <a:solidFill>
                  <a:srgbClr val="FFFFFF"/>
                </a:solidFill>
                <a:latin typeface="Montserrat"/>
              </a:rPr>
              <a:t>Collect the data from YouTube using APIs, qualitative data from surveys and interviews with creators, clean and organize data</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7810862" y="1181100"/>
            <a:ext cx="11677025" cy="11677025"/>
          </a:xfrm>
          <a:custGeom>
            <a:avLst/>
            <a:gdLst/>
            <a:ahLst/>
            <a:cxnLst/>
            <a:rect r="r" b="b" t="t" l="l"/>
            <a:pathLst>
              <a:path h="11677025" w="11677025">
                <a:moveTo>
                  <a:pt x="0" y="0"/>
                </a:moveTo>
                <a:lnTo>
                  <a:pt x="11677024" y="0"/>
                </a:lnTo>
                <a:lnTo>
                  <a:pt x="11677024" y="11677025"/>
                </a:lnTo>
                <a:lnTo>
                  <a:pt x="0" y="11677025"/>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686151" y="2209522"/>
            <a:ext cx="8745598" cy="6307762"/>
          </a:xfrm>
          <a:custGeom>
            <a:avLst/>
            <a:gdLst/>
            <a:ahLst/>
            <a:cxnLst/>
            <a:rect r="r" b="b" t="t" l="l"/>
            <a:pathLst>
              <a:path h="6307762" w="8745598">
                <a:moveTo>
                  <a:pt x="0" y="0"/>
                </a:moveTo>
                <a:lnTo>
                  <a:pt x="8745597" y="0"/>
                </a:lnTo>
                <a:lnTo>
                  <a:pt x="8745597" y="6307762"/>
                </a:lnTo>
                <a:lnTo>
                  <a:pt x="0" y="630776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326247" y="626656"/>
            <a:ext cx="8915121" cy="1028700"/>
          </a:xfrm>
          <a:prstGeom prst="rect">
            <a:avLst/>
          </a:prstGeom>
        </p:spPr>
        <p:txBody>
          <a:bodyPr anchor="t" rtlCol="false" tIns="0" lIns="0" bIns="0" rIns="0">
            <a:spAutoFit/>
          </a:bodyPr>
          <a:lstStyle/>
          <a:p>
            <a:pPr algn="l">
              <a:lnSpc>
                <a:spcPts val="8160"/>
              </a:lnSpc>
            </a:pPr>
            <a:r>
              <a:rPr lang="en-US" sz="6800">
                <a:solidFill>
                  <a:srgbClr val="24508C"/>
                </a:solidFill>
                <a:latin typeface="Montserrat Ultra-Bold"/>
              </a:rPr>
              <a:t>VALUES &amp; ETHICS</a:t>
            </a:r>
          </a:p>
        </p:txBody>
      </p:sp>
      <p:grpSp>
        <p:nvGrpSpPr>
          <p:cNvPr name="Group 5" id="5"/>
          <p:cNvGrpSpPr/>
          <p:nvPr/>
        </p:nvGrpSpPr>
        <p:grpSpPr>
          <a:xfrm rot="0">
            <a:off x="16464340" y="-2771020"/>
            <a:ext cx="3952120" cy="3952120"/>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7" id="7"/>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4457560" y="8517284"/>
            <a:ext cx="9567614" cy="9567614"/>
            <a:chOff x="0" y="0"/>
            <a:chExt cx="812800" cy="812800"/>
          </a:xfrm>
        </p:grpSpPr>
        <p:sp>
          <p:nvSpPr>
            <p:cNvPr name="Freeform 9" id="9"/>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10" id="10"/>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1" id="11"/>
          <p:cNvSpPr txBox="true"/>
          <p:nvPr/>
        </p:nvSpPr>
        <p:spPr>
          <a:xfrm rot="0">
            <a:off x="349168" y="1804023"/>
            <a:ext cx="8869277" cy="7764780"/>
          </a:xfrm>
          <a:prstGeom prst="rect">
            <a:avLst/>
          </a:prstGeom>
        </p:spPr>
        <p:txBody>
          <a:bodyPr anchor="t" rtlCol="false" tIns="0" lIns="0" bIns="0" rIns="0">
            <a:spAutoFit/>
          </a:bodyPr>
          <a:lstStyle/>
          <a:p>
            <a:pPr algn="l">
              <a:lnSpc>
                <a:spcPts val="4799"/>
              </a:lnSpc>
            </a:pPr>
            <a:r>
              <a:rPr lang="en-US" sz="3199">
                <a:solidFill>
                  <a:srgbClr val="FFFFFF"/>
                </a:solidFill>
                <a:latin typeface="Montserrat"/>
              </a:rPr>
              <a:t>-No use of Generative AI </a:t>
            </a:r>
          </a:p>
          <a:p>
            <a:pPr algn="l">
              <a:lnSpc>
                <a:spcPts val="4799"/>
              </a:lnSpc>
            </a:pPr>
            <a:r>
              <a:rPr lang="en-US" sz="3199">
                <a:solidFill>
                  <a:srgbClr val="FFFFFF"/>
                </a:solidFill>
                <a:latin typeface="Montserrat"/>
              </a:rPr>
              <a:t>-Allow our services to enhance virality while maintaining personalized and human-centric consultance rather than linear AI feedback</a:t>
            </a:r>
          </a:p>
          <a:p>
            <a:pPr algn="l">
              <a:lnSpc>
                <a:spcPts val="4799"/>
              </a:lnSpc>
            </a:pPr>
            <a:r>
              <a:rPr lang="en-US" sz="3199">
                <a:solidFill>
                  <a:srgbClr val="FFFFFF"/>
                </a:solidFill>
                <a:latin typeface="Montserrat"/>
              </a:rPr>
              <a:t>-Be transparent about how our services work and what they use</a:t>
            </a:r>
          </a:p>
          <a:p>
            <a:pPr algn="l">
              <a:lnSpc>
                <a:spcPts val="4799"/>
              </a:lnSpc>
            </a:pPr>
            <a:r>
              <a:rPr lang="en-US" sz="3199">
                <a:solidFill>
                  <a:srgbClr val="FFFFFF"/>
                </a:solidFill>
                <a:latin typeface="Montserrat"/>
              </a:rPr>
              <a:t>-Respect confidential data and privacy</a:t>
            </a:r>
          </a:p>
          <a:p>
            <a:pPr algn="l">
              <a:lnSpc>
                <a:spcPts val="4799"/>
              </a:lnSpc>
            </a:pPr>
            <a:r>
              <a:rPr lang="en-US" sz="3199">
                <a:solidFill>
                  <a:srgbClr val="FFFFFF"/>
                </a:solidFill>
                <a:latin typeface="Montserrat"/>
              </a:rPr>
              <a:t>-Hold accountability for our faults</a:t>
            </a:r>
          </a:p>
          <a:p>
            <a:pPr algn="l">
              <a:lnSpc>
                <a:spcPts val="4799"/>
              </a:lnSpc>
            </a:pPr>
            <a:r>
              <a:rPr lang="en-US" sz="3199">
                <a:solidFill>
                  <a:srgbClr val="FFFFFF"/>
                </a:solidFill>
                <a:latin typeface="Montserrat"/>
              </a:rPr>
              <a:t>-Ensure Inclusivity &amp; Accessibility</a:t>
            </a:r>
          </a:p>
          <a:p>
            <a:pPr algn="l">
              <a:lnSpc>
                <a:spcPts val="4799"/>
              </a:lnSpc>
            </a:pPr>
            <a:r>
              <a:rPr lang="en-US" sz="3199">
                <a:solidFill>
                  <a:srgbClr val="FFFFFF"/>
                </a:solidFill>
                <a:latin typeface="Montserrat"/>
              </a:rPr>
              <a:t>-Avoid &amp; Prevent AI bias</a:t>
            </a:r>
          </a:p>
          <a:p>
            <a:pPr algn="l">
              <a:lnSpc>
                <a:spcPts val="4799"/>
              </a:lnSpc>
            </a:pPr>
          </a:p>
          <a:p>
            <a:pPr algn="l">
              <a:lnSpc>
                <a:spcPts val="479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grpSp>
        <p:nvGrpSpPr>
          <p:cNvPr name="Group 2" id="2"/>
          <p:cNvGrpSpPr/>
          <p:nvPr/>
        </p:nvGrpSpPr>
        <p:grpSpPr>
          <a:xfrm rot="0">
            <a:off x="-2148126" y="-5456738"/>
            <a:ext cx="15481409" cy="14972152"/>
            <a:chOff x="0" y="0"/>
            <a:chExt cx="840446" cy="812800"/>
          </a:xfrm>
        </p:grpSpPr>
        <p:sp>
          <p:nvSpPr>
            <p:cNvPr name="Freeform 3" id="3"/>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80000"/>
              </a:srgbClr>
            </a:solidFill>
          </p:spPr>
        </p:sp>
        <p:sp>
          <p:nvSpPr>
            <p:cNvPr name="TextBox 4" id="4"/>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grpSp>
        <p:nvGrpSpPr>
          <p:cNvPr name="Group 5" id="5"/>
          <p:cNvGrpSpPr/>
          <p:nvPr/>
        </p:nvGrpSpPr>
        <p:grpSpPr>
          <a:xfrm rot="0">
            <a:off x="16514181" y="3862809"/>
            <a:ext cx="3547638" cy="3430939"/>
            <a:chOff x="0" y="0"/>
            <a:chExt cx="840446" cy="812800"/>
          </a:xfrm>
        </p:grpSpPr>
        <p:sp>
          <p:nvSpPr>
            <p:cNvPr name="Freeform 6" id="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80000"/>
              </a:srgbClr>
            </a:solidFill>
          </p:spPr>
        </p:sp>
        <p:sp>
          <p:nvSpPr>
            <p:cNvPr name="TextBox 7" id="7"/>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grpSp>
        <p:nvGrpSpPr>
          <p:cNvPr name="Group 8" id="8"/>
          <p:cNvGrpSpPr/>
          <p:nvPr/>
        </p:nvGrpSpPr>
        <p:grpSpPr>
          <a:xfrm rot="0">
            <a:off x="6778434" y="9656493"/>
            <a:ext cx="1303906" cy="1261015"/>
            <a:chOff x="0" y="0"/>
            <a:chExt cx="840446" cy="812800"/>
          </a:xfrm>
        </p:grpSpPr>
        <p:sp>
          <p:nvSpPr>
            <p:cNvPr name="Freeform 9" id="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FFFFFF">
                <a:alpha val="80000"/>
              </a:srgbClr>
            </a:solidFill>
          </p:spPr>
        </p:sp>
        <p:sp>
          <p:nvSpPr>
            <p:cNvPr name="TextBox 10" id="10"/>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sp>
        <p:nvSpPr>
          <p:cNvPr name="Freeform 11" id="11"/>
          <p:cNvSpPr/>
          <p:nvPr/>
        </p:nvSpPr>
        <p:spPr>
          <a:xfrm flipH="false" flipV="false" rot="0">
            <a:off x="9693473" y="2914001"/>
            <a:ext cx="9760374" cy="8003507"/>
          </a:xfrm>
          <a:custGeom>
            <a:avLst/>
            <a:gdLst/>
            <a:ahLst/>
            <a:cxnLst/>
            <a:rect r="r" b="b" t="t" l="l"/>
            <a:pathLst>
              <a:path h="8003507" w="9760374">
                <a:moveTo>
                  <a:pt x="0" y="0"/>
                </a:moveTo>
                <a:lnTo>
                  <a:pt x="9760374" y="0"/>
                </a:lnTo>
                <a:lnTo>
                  <a:pt x="9760374" y="8003506"/>
                </a:lnTo>
                <a:lnTo>
                  <a:pt x="0" y="800350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2" id="12"/>
          <p:cNvGrpSpPr/>
          <p:nvPr/>
        </p:nvGrpSpPr>
        <p:grpSpPr>
          <a:xfrm rot="0">
            <a:off x="15210275" y="768323"/>
            <a:ext cx="1303906" cy="1261015"/>
            <a:chOff x="0" y="0"/>
            <a:chExt cx="840446" cy="812800"/>
          </a:xfrm>
        </p:grpSpPr>
        <p:sp>
          <p:nvSpPr>
            <p:cNvPr name="Freeform 13" id="13"/>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33725"/>
              </a:srgbClr>
            </a:solidFill>
          </p:spPr>
        </p:sp>
        <p:sp>
          <p:nvSpPr>
            <p:cNvPr name="TextBox 14" id="14"/>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sp>
        <p:nvSpPr>
          <p:cNvPr name="TextBox 15" id="15"/>
          <p:cNvSpPr txBox="true"/>
          <p:nvPr/>
        </p:nvSpPr>
        <p:spPr>
          <a:xfrm rot="0">
            <a:off x="1028700" y="253973"/>
            <a:ext cx="7468155" cy="1028700"/>
          </a:xfrm>
          <a:prstGeom prst="rect">
            <a:avLst/>
          </a:prstGeom>
        </p:spPr>
        <p:txBody>
          <a:bodyPr anchor="t" rtlCol="false" tIns="0" lIns="0" bIns="0" rIns="0">
            <a:spAutoFit/>
          </a:bodyPr>
          <a:lstStyle/>
          <a:p>
            <a:pPr algn="l">
              <a:lnSpc>
                <a:spcPts val="8159"/>
              </a:lnSpc>
            </a:pPr>
            <a:r>
              <a:rPr lang="en-US" sz="6799">
                <a:solidFill>
                  <a:srgbClr val="171A59"/>
                </a:solidFill>
                <a:latin typeface="Montserrat Ultra-Bold"/>
              </a:rPr>
              <a:t>FAQ</a:t>
            </a:r>
          </a:p>
        </p:txBody>
      </p:sp>
      <p:sp>
        <p:nvSpPr>
          <p:cNvPr name="TextBox 16" id="16"/>
          <p:cNvSpPr txBox="true"/>
          <p:nvPr/>
        </p:nvSpPr>
        <p:spPr>
          <a:xfrm rot="0">
            <a:off x="343550" y="1592205"/>
            <a:ext cx="10498057" cy="6170295"/>
          </a:xfrm>
          <a:prstGeom prst="rect">
            <a:avLst/>
          </a:prstGeom>
        </p:spPr>
        <p:txBody>
          <a:bodyPr anchor="t" rtlCol="false" tIns="0" lIns="0" bIns="0" rIns="0">
            <a:spAutoFit/>
          </a:bodyPr>
          <a:lstStyle/>
          <a:p>
            <a:pPr algn="l">
              <a:lnSpc>
                <a:spcPts val="3780"/>
              </a:lnSpc>
            </a:pPr>
            <a:r>
              <a:rPr lang="en-US" sz="2700">
                <a:solidFill>
                  <a:srgbClr val="FFFFFF"/>
                </a:solidFill>
                <a:latin typeface="Montserrat"/>
              </a:rPr>
              <a:t>Q: Does your service provide a guarantee virality?</a:t>
            </a:r>
          </a:p>
          <a:p>
            <a:pPr algn="l">
              <a:lnSpc>
                <a:spcPts val="3780"/>
              </a:lnSpc>
            </a:pPr>
            <a:r>
              <a:rPr lang="en-US" sz="2700">
                <a:solidFill>
                  <a:srgbClr val="FFFFFF"/>
                </a:solidFill>
                <a:latin typeface="Montserrat"/>
              </a:rPr>
              <a:t>A: Utilizing our AI model, our consultation will help perfect all aspects of a video within our control.</a:t>
            </a:r>
          </a:p>
          <a:p>
            <a:pPr algn="l">
              <a:lnSpc>
                <a:spcPts val="3780"/>
              </a:lnSpc>
            </a:pPr>
          </a:p>
          <a:p>
            <a:pPr algn="l">
              <a:lnSpc>
                <a:spcPts val="3780"/>
              </a:lnSpc>
            </a:pPr>
            <a:r>
              <a:rPr lang="en-US" sz="2700">
                <a:solidFill>
                  <a:srgbClr val="FFFFFF"/>
                </a:solidFill>
                <a:latin typeface="Montserrat"/>
              </a:rPr>
              <a:t>Q: Will your service be provided to other platforms such as TikTok?</a:t>
            </a:r>
          </a:p>
          <a:p>
            <a:pPr algn="l">
              <a:lnSpc>
                <a:spcPts val="3780"/>
              </a:lnSpc>
            </a:pPr>
            <a:r>
              <a:rPr lang="en-US" sz="2700">
                <a:solidFill>
                  <a:srgbClr val="FFFFFF"/>
                </a:solidFill>
                <a:latin typeface="Montserrat"/>
              </a:rPr>
              <a:t>A: Our initial focus will be on Youtube videos, other platforms is on our agenda for the future.</a:t>
            </a:r>
          </a:p>
          <a:p>
            <a:pPr algn="l">
              <a:lnSpc>
                <a:spcPts val="3780"/>
              </a:lnSpc>
            </a:pPr>
          </a:p>
          <a:p>
            <a:pPr algn="l">
              <a:lnSpc>
                <a:spcPts val="3780"/>
              </a:lnSpc>
            </a:pPr>
            <a:r>
              <a:rPr lang="en-US" sz="2700">
                <a:solidFill>
                  <a:srgbClr val="FFFFFF"/>
                </a:solidFill>
                <a:latin typeface="Montserrat"/>
              </a:rPr>
              <a:t>Q: Is the service provided to videos of all types of languages?</a:t>
            </a:r>
          </a:p>
          <a:p>
            <a:pPr algn="l">
              <a:lnSpc>
                <a:spcPts val="3780"/>
              </a:lnSpc>
            </a:pPr>
            <a:r>
              <a:rPr lang="en-US" sz="2700">
                <a:solidFill>
                  <a:srgbClr val="FFFFFF"/>
                </a:solidFill>
                <a:latin typeface="Montserrat"/>
              </a:rPr>
              <a:t>A: At launch, our service will be catered mainly towards English, but we hope to broaden our audience. </a:t>
            </a:r>
          </a:p>
          <a:p>
            <a:pPr algn="l">
              <a:lnSpc>
                <a:spcPts val="3780"/>
              </a:lnSpc>
            </a:pP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grpSp>
        <p:nvGrpSpPr>
          <p:cNvPr name="Group 2" id="2"/>
          <p:cNvGrpSpPr/>
          <p:nvPr/>
        </p:nvGrpSpPr>
        <p:grpSpPr>
          <a:xfrm rot="0">
            <a:off x="5520903" y="1362827"/>
            <a:ext cx="9019497" cy="8722803"/>
            <a:chOff x="0" y="0"/>
            <a:chExt cx="840446" cy="812800"/>
          </a:xfrm>
        </p:grpSpPr>
        <p:sp>
          <p:nvSpPr>
            <p:cNvPr name="Freeform 3" id="3"/>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40784"/>
              </a:srgbClr>
            </a:solidFill>
          </p:spPr>
        </p:sp>
        <p:sp>
          <p:nvSpPr>
            <p:cNvPr name="TextBox 4" id="4"/>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sp>
        <p:nvSpPr>
          <p:cNvPr name="Freeform 5" id="5"/>
          <p:cNvSpPr/>
          <p:nvPr/>
        </p:nvSpPr>
        <p:spPr>
          <a:xfrm flipH="false" flipV="false" rot="0">
            <a:off x="0" y="3144115"/>
            <a:ext cx="6498460" cy="8846913"/>
          </a:xfrm>
          <a:custGeom>
            <a:avLst/>
            <a:gdLst/>
            <a:ahLst/>
            <a:cxnLst/>
            <a:rect r="r" b="b" t="t" l="l"/>
            <a:pathLst>
              <a:path h="8846913" w="6498460">
                <a:moveTo>
                  <a:pt x="0" y="0"/>
                </a:moveTo>
                <a:lnTo>
                  <a:pt x="6498460" y="0"/>
                </a:lnTo>
                <a:lnTo>
                  <a:pt x="6498460" y="8846913"/>
                </a:lnTo>
                <a:lnTo>
                  <a:pt x="0" y="8846913"/>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8261349" y="4359322"/>
            <a:ext cx="5885063" cy="556446"/>
          </a:xfrm>
          <a:prstGeom prst="rect">
            <a:avLst/>
          </a:prstGeom>
        </p:spPr>
        <p:txBody>
          <a:bodyPr anchor="t" rtlCol="false" tIns="0" lIns="0" bIns="0" rIns="0">
            <a:spAutoFit/>
          </a:bodyPr>
          <a:lstStyle/>
          <a:p>
            <a:pPr algn="l" marL="0" indent="0" lvl="0">
              <a:lnSpc>
                <a:spcPts val="4213"/>
              </a:lnSpc>
              <a:spcBef>
                <a:spcPct val="0"/>
              </a:spcBef>
            </a:pPr>
            <a:r>
              <a:rPr lang="en-US" sz="3974">
                <a:solidFill>
                  <a:srgbClr val="FFFFFF"/>
                </a:solidFill>
                <a:latin typeface="Canva Sans"/>
              </a:rPr>
              <a:t>Introduction</a:t>
            </a:r>
          </a:p>
        </p:txBody>
      </p:sp>
      <p:sp>
        <p:nvSpPr>
          <p:cNvPr name="TextBox 7" id="7"/>
          <p:cNvSpPr txBox="true"/>
          <p:nvPr/>
        </p:nvSpPr>
        <p:spPr>
          <a:xfrm rot="0">
            <a:off x="7356833" y="2362637"/>
            <a:ext cx="6211411" cy="960711"/>
          </a:xfrm>
          <a:prstGeom prst="rect">
            <a:avLst/>
          </a:prstGeom>
        </p:spPr>
        <p:txBody>
          <a:bodyPr anchor="t" rtlCol="false" tIns="0" lIns="0" bIns="0" rIns="0">
            <a:spAutoFit/>
          </a:bodyPr>
          <a:lstStyle/>
          <a:p>
            <a:pPr algn="l" marL="0" indent="0" lvl="0">
              <a:lnSpc>
                <a:spcPts val="7303"/>
              </a:lnSpc>
              <a:spcBef>
                <a:spcPct val="0"/>
              </a:spcBef>
            </a:pPr>
            <a:r>
              <a:rPr lang="en-US" sz="6890">
                <a:solidFill>
                  <a:srgbClr val="171A59"/>
                </a:solidFill>
                <a:latin typeface="Candal"/>
              </a:rPr>
              <a:t>Contents</a:t>
            </a:r>
          </a:p>
        </p:txBody>
      </p:sp>
      <p:sp>
        <p:nvSpPr>
          <p:cNvPr name="TextBox 8" id="8"/>
          <p:cNvSpPr txBox="true"/>
          <p:nvPr/>
        </p:nvSpPr>
        <p:spPr>
          <a:xfrm rot="0">
            <a:off x="6900382" y="4359322"/>
            <a:ext cx="912903" cy="556446"/>
          </a:xfrm>
          <a:prstGeom prst="rect">
            <a:avLst/>
          </a:prstGeom>
        </p:spPr>
        <p:txBody>
          <a:bodyPr anchor="t" rtlCol="false" tIns="0" lIns="0" bIns="0" rIns="0">
            <a:spAutoFit/>
          </a:bodyPr>
          <a:lstStyle/>
          <a:p>
            <a:pPr algn="r" marL="0" indent="0" lvl="0">
              <a:lnSpc>
                <a:spcPts val="4213"/>
              </a:lnSpc>
              <a:spcBef>
                <a:spcPct val="0"/>
              </a:spcBef>
            </a:pPr>
            <a:r>
              <a:rPr lang="en-US" sz="3974">
                <a:solidFill>
                  <a:srgbClr val="171A59"/>
                </a:solidFill>
                <a:latin typeface="Canva Sans Bold"/>
              </a:rPr>
              <a:t>01.</a:t>
            </a:r>
          </a:p>
        </p:txBody>
      </p:sp>
      <p:sp>
        <p:nvSpPr>
          <p:cNvPr name="TextBox 9" id="9"/>
          <p:cNvSpPr txBox="true"/>
          <p:nvPr/>
        </p:nvSpPr>
        <p:spPr>
          <a:xfrm rot="0">
            <a:off x="8261349" y="4915658"/>
            <a:ext cx="5885063" cy="556446"/>
          </a:xfrm>
          <a:prstGeom prst="rect">
            <a:avLst/>
          </a:prstGeom>
        </p:spPr>
        <p:txBody>
          <a:bodyPr anchor="t" rtlCol="false" tIns="0" lIns="0" bIns="0" rIns="0">
            <a:spAutoFit/>
          </a:bodyPr>
          <a:lstStyle/>
          <a:p>
            <a:pPr algn="l" marL="0" indent="0" lvl="0">
              <a:lnSpc>
                <a:spcPts val="4213"/>
              </a:lnSpc>
              <a:spcBef>
                <a:spcPct val="0"/>
              </a:spcBef>
            </a:pPr>
            <a:r>
              <a:rPr lang="en-US" sz="3974">
                <a:solidFill>
                  <a:srgbClr val="FFFFFF"/>
                </a:solidFill>
                <a:latin typeface="Canva Sans"/>
              </a:rPr>
              <a:t>Scope &amp; Aims</a:t>
            </a:r>
          </a:p>
        </p:txBody>
      </p:sp>
      <p:sp>
        <p:nvSpPr>
          <p:cNvPr name="TextBox 10" id="10"/>
          <p:cNvSpPr txBox="true"/>
          <p:nvPr/>
        </p:nvSpPr>
        <p:spPr>
          <a:xfrm rot="0">
            <a:off x="6900382" y="4915658"/>
            <a:ext cx="912903" cy="556446"/>
          </a:xfrm>
          <a:prstGeom prst="rect">
            <a:avLst/>
          </a:prstGeom>
        </p:spPr>
        <p:txBody>
          <a:bodyPr anchor="t" rtlCol="false" tIns="0" lIns="0" bIns="0" rIns="0">
            <a:spAutoFit/>
          </a:bodyPr>
          <a:lstStyle/>
          <a:p>
            <a:pPr algn="r" marL="0" indent="0" lvl="0">
              <a:lnSpc>
                <a:spcPts val="4213"/>
              </a:lnSpc>
              <a:spcBef>
                <a:spcPct val="0"/>
              </a:spcBef>
            </a:pPr>
            <a:r>
              <a:rPr lang="en-US" sz="3974">
                <a:solidFill>
                  <a:srgbClr val="171A59"/>
                </a:solidFill>
                <a:latin typeface="Canva Sans Bold"/>
              </a:rPr>
              <a:t>02.</a:t>
            </a:r>
          </a:p>
        </p:txBody>
      </p:sp>
      <p:sp>
        <p:nvSpPr>
          <p:cNvPr name="TextBox 11" id="11"/>
          <p:cNvSpPr txBox="true"/>
          <p:nvPr/>
        </p:nvSpPr>
        <p:spPr>
          <a:xfrm rot="0">
            <a:off x="8261349" y="5469818"/>
            <a:ext cx="5885063" cy="556446"/>
          </a:xfrm>
          <a:prstGeom prst="rect">
            <a:avLst/>
          </a:prstGeom>
        </p:spPr>
        <p:txBody>
          <a:bodyPr anchor="t" rtlCol="false" tIns="0" lIns="0" bIns="0" rIns="0">
            <a:spAutoFit/>
          </a:bodyPr>
          <a:lstStyle/>
          <a:p>
            <a:pPr algn="l" marL="0" indent="0" lvl="0">
              <a:lnSpc>
                <a:spcPts val="4213"/>
              </a:lnSpc>
              <a:spcBef>
                <a:spcPct val="0"/>
              </a:spcBef>
            </a:pPr>
            <a:r>
              <a:rPr lang="en-US" sz="3974">
                <a:solidFill>
                  <a:srgbClr val="FFFFFF"/>
                </a:solidFill>
                <a:latin typeface="Canva Sans"/>
              </a:rPr>
              <a:t>Data &amp; Resources</a:t>
            </a:r>
          </a:p>
        </p:txBody>
      </p:sp>
      <p:sp>
        <p:nvSpPr>
          <p:cNvPr name="TextBox 12" id="12"/>
          <p:cNvSpPr txBox="true"/>
          <p:nvPr/>
        </p:nvSpPr>
        <p:spPr>
          <a:xfrm rot="0">
            <a:off x="6900382" y="5469818"/>
            <a:ext cx="912903" cy="556446"/>
          </a:xfrm>
          <a:prstGeom prst="rect">
            <a:avLst/>
          </a:prstGeom>
        </p:spPr>
        <p:txBody>
          <a:bodyPr anchor="t" rtlCol="false" tIns="0" lIns="0" bIns="0" rIns="0">
            <a:spAutoFit/>
          </a:bodyPr>
          <a:lstStyle/>
          <a:p>
            <a:pPr algn="r" marL="0" indent="0" lvl="0">
              <a:lnSpc>
                <a:spcPts val="4213"/>
              </a:lnSpc>
              <a:spcBef>
                <a:spcPct val="0"/>
              </a:spcBef>
            </a:pPr>
            <a:r>
              <a:rPr lang="en-US" sz="3974">
                <a:solidFill>
                  <a:srgbClr val="171A59"/>
                </a:solidFill>
                <a:latin typeface="Canva Sans Bold"/>
              </a:rPr>
              <a:t>03.</a:t>
            </a:r>
          </a:p>
        </p:txBody>
      </p:sp>
      <p:sp>
        <p:nvSpPr>
          <p:cNvPr name="TextBox 13" id="13"/>
          <p:cNvSpPr txBox="true"/>
          <p:nvPr/>
        </p:nvSpPr>
        <p:spPr>
          <a:xfrm rot="0">
            <a:off x="8261349" y="6026154"/>
            <a:ext cx="5885063" cy="556446"/>
          </a:xfrm>
          <a:prstGeom prst="rect">
            <a:avLst/>
          </a:prstGeom>
        </p:spPr>
        <p:txBody>
          <a:bodyPr anchor="t" rtlCol="false" tIns="0" lIns="0" bIns="0" rIns="0">
            <a:spAutoFit/>
          </a:bodyPr>
          <a:lstStyle/>
          <a:p>
            <a:pPr algn="l" marL="0" indent="0" lvl="0">
              <a:lnSpc>
                <a:spcPts val="4213"/>
              </a:lnSpc>
              <a:spcBef>
                <a:spcPct val="0"/>
              </a:spcBef>
            </a:pPr>
            <a:r>
              <a:rPr lang="en-US" sz="3974">
                <a:solidFill>
                  <a:srgbClr val="FFFFFF"/>
                </a:solidFill>
                <a:latin typeface="Canva Sans"/>
              </a:rPr>
              <a:t>Techniques</a:t>
            </a:r>
          </a:p>
        </p:txBody>
      </p:sp>
      <p:sp>
        <p:nvSpPr>
          <p:cNvPr name="TextBox 14" id="14"/>
          <p:cNvSpPr txBox="true"/>
          <p:nvPr/>
        </p:nvSpPr>
        <p:spPr>
          <a:xfrm rot="0">
            <a:off x="6900382" y="6026154"/>
            <a:ext cx="912903" cy="556446"/>
          </a:xfrm>
          <a:prstGeom prst="rect">
            <a:avLst/>
          </a:prstGeom>
        </p:spPr>
        <p:txBody>
          <a:bodyPr anchor="t" rtlCol="false" tIns="0" lIns="0" bIns="0" rIns="0">
            <a:spAutoFit/>
          </a:bodyPr>
          <a:lstStyle/>
          <a:p>
            <a:pPr algn="r" marL="0" indent="0" lvl="0">
              <a:lnSpc>
                <a:spcPts val="4213"/>
              </a:lnSpc>
              <a:spcBef>
                <a:spcPct val="0"/>
              </a:spcBef>
            </a:pPr>
            <a:r>
              <a:rPr lang="en-US" sz="3974">
                <a:solidFill>
                  <a:srgbClr val="171A59"/>
                </a:solidFill>
                <a:latin typeface="Canva Sans Bold"/>
              </a:rPr>
              <a:t>04.</a:t>
            </a:r>
          </a:p>
        </p:txBody>
      </p:sp>
      <p:sp>
        <p:nvSpPr>
          <p:cNvPr name="TextBox 15" id="15"/>
          <p:cNvSpPr txBox="true"/>
          <p:nvPr/>
        </p:nvSpPr>
        <p:spPr>
          <a:xfrm rot="0">
            <a:off x="8261349" y="6580314"/>
            <a:ext cx="5885063" cy="556446"/>
          </a:xfrm>
          <a:prstGeom prst="rect">
            <a:avLst/>
          </a:prstGeom>
        </p:spPr>
        <p:txBody>
          <a:bodyPr anchor="t" rtlCol="false" tIns="0" lIns="0" bIns="0" rIns="0">
            <a:spAutoFit/>
          </a:bodyPr>
          <a:lstStyle/>
          <a:p>
            <a:pPr algn="l" marL="0" indent="0" lvl="0">
              <a:lnSpc>
                <a:spcPts val="4213"/>
              </a:lnSpc>
              <a:spcBef>
                <a:spcPct val="0"/>
              </a:spcBef>
            </a:pPr>
            <a:r>
              <a:rPr lang="en-US" sz="3974">
                <a:solidFill>
                  <a:srgbClr val="FFFFFF"/>
                </a:solidFill>
                <a:latin typeface="Canva Sans"/>
              </a:rPr>
              <a:t>Values &amp; Ethics</a:t>
            </a:r>
          </a:p>
        </p:txBody>
      </p:sp>
      <p:sp>
        <p:nvSpPr>
          <p:cNvPr name="TextBox 16" id="16"/>
          <p:cNvSpPr txBox="true"/>
          <p:nvPr/>
        </p:nvSpPr>
        <p:spPr>
          <a:xfrm rot="0">
            <a:off x="6900382" y="6580314"/>
            <a:ext cx="912903" cy="556446"/>
          </a:xfrm>
          <a:prstGeom prst="rect">
            <a:avLst/>
          </a:prstGeom>
        </p:spPr>
        <p:txBody>
          <a:bodyPr anchor="t" rtlCol="false" tIns="0" lIns="0" bIns="0" rIns="0">
            <a:spAutoFit/>
          </a:bodyPr>
          <a:lstStyle/>
          <a:p>
            <a:pPr algn="r" marL="0" indent="0" lvl="0">
              <a:lnSpc>
                <a:spcPts val="4213"/>
              </a:lnSpc>
              <a:spcBef>
                <a:spcPct val="0"/>
              </a:spcBef>
            </a:pPr>
            <a:r>
              <a:rPr lang="en-US" sz="3974">
                <a:solidFill>
                  <a:srgbClr val="171A59"/>
                </a:solidFill>
                <a:latin typeface="Canva Sans Bold"/>
              </a:rPr>
              <a:t>05.</a:t>
            </a:r>
          </a:p>
        </p:txBody>
      </p:sp>
      <p:sp>
        <p:nvSpPr>
          <p:cNvPr name="TextBox 17" id="17"/>
          <p:cNvSpPr txBox="true"/>
          <p:nvPr/>
        </p:nvSpPr>
        <p:spPr>
          <a:xfrm rot="0">
            <a:off x="8261349" y="7134475"/>
            <a:ext cx="5885063" cy="556446"/>
          </a:xfrm>
          <a:prstGeom prst="rect">
            <a:avLst/>
          </a:prstGeom>
        </p:spPr>
        <p:txBody>
          <a:bodyPr anchor="t" rtlCol="false" tIns="0" lIns="0" bIns="0" rIns="0">
            <a:spAutoFit/>
          </a:bodyPr>
          <a:lstStyle/>
          <a:p>
            <a:pPr algn="l" marL="0" indent="0" lvl="0">
              <a:lnSpc>
                <a:spcPts val="4213"/>
              </a:lnSpc>
              <a:spcBef>
                <a:spcPct val="0"/>
              </a:spcBef>
            </a:pPr>
            <a:r>
              <a:rPr lang="en-US" sz="3974">
                <a:solidFill>
                  <a:srgbClr val="FFFFFF"/>
                </a:solidFill>
                <a:latin typeface="Canva Sans"/>
              </a:rPr>
              <a:t>Workplan &amp; Timeline</a:t>
            </a:r>
          </a:p>
        </p:txBody>
      </p:sp>
      <p:sp>
        <p:nvSpPr>
          <p:cNvPr name="TextBox 18" id="18"/>
          <p:cNvSpPr txBox="true"/>
          <p:nvPr/>
        </p:nvSpPr>
        <p:spPr>
          <a:xfrm rot="0">
            <a:off x="6900382" y="7134475"/>
            <a:ext cx="912903" cy="556446"/>
          </a:xfrm>
          <a:prstGeom prst="rect">
            <a:avLst/>
          </a:prstGeom>
        </p:spPr>
        <p:txBody>
          <a:bodyPr anchor="t" rtlCol="false" tIns="0" lIns="0" bIns="0" rIns="0">
            <a:spAutoFit/>
          </a:bodyPr>
          <a:lstStyle/>
          <a:p>
            <a:pPr algn="r" marL="0" indent="0" lvl="0">
              <a:lnSpc>
                <a:spcPts val="4213"/>
              </a:lnSpc>
              <a:spcBef>
                <a:spcPct val="0"/>
              </a:spcBef>
            </a:pPr>
            <a:r>
              <a:rPr lang="en-US" sz="3974">
                <a:solidFill>
                  <a:srgbClr val="171A59"/>
                </a:solidFill>
                <a:latin typeface="Canva Sans Bold"/>
              </a:rPr>
              <a:t>06.</a:t>
            </a:r>
          </a:p>
        </p:txBody>
      </p:sp>
      <p:grpSp>
        <p:nvGrpSpPr>
          <p:cNvPr name="Group 19" id="19"/>
          <p:cNvGrpSpPr/>
          <p:nvPr/>
        </p:nvGrpSpPr>
        <p:grpSpPr>
          <a:xfrm rot="0">
            <a:off x="14339433" y="6280564"/>
            <a:ext cx="6233607" cy="6028554"/>
            <a:chOff x="0" y="0"/>
            <a:chExt cx="840446" cy="812800"/>
          </a:xfrm>
        </p:grpSpPr>
        <p:sp>
          <p:nvSpPr>
            <p:cNvPr name="Freeform 20" id="20"/>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40784"/>
              </a:srgbClr>
            </a:solidFill>
          </p:spPr>
        </p:sp>
        <p:sp>
          <p:nvSpPr>
            <p:cNvPr name="TextBox 21" id="21"/>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grpSp>
        <p:nvGrpSpPr>
          <p:cNvPr name="Group 22" id="22"/>
          <p:cNvGrpSpPr/>
          <p:nvPr/>
        </p:nvGrpSpPr>
        <p:grpSpPr>
          <a:xfrm rot="0">
            <a:off x="15727017" y="7871589"/>
            <a:ext cx="1750640" cy="175064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812800" y="406400"/>
                  </a:moveTo>
                  <a:lnTo>
                    <a:pt x="406400" y="0"/>
                  </a:lnTo>
                  <a:lnTo>
                    <a:pt x="406400" y="203200"/>
                  </a:lnTo>
                  <a:lnTo>
                    <a:pt x="0" y="203200"/>
                  </a:lnTo>
                  <a:lnTo>
                    <a:pt x="0" y="609600"/>
                  </a:lnTo>
                  <a:lnTo>
                    <a:pt x="406400" y="609600"/>
                  </a:lnTo>
                  <a:lnTo>
                    <a:pt x="406400" y="812800"/>
                  </a:lnTo>
                  <a:lnTo>
                    <a:pt x="812800" y="406400"/>
                  </a:lnTo>
                  <a:close/>
                </a:path>
              </a:pathLst>
            </a:custGeom>
            <a:solidFill>
              <a:srgbClr val="2A316F"/>
            </a:solidFill>
            <a:ln cap="sq">
              <a:noFill/>
              <a:prstDash val="solid"/>
              <a:miter/>
            </a:ln>
          </p:spPr>
        </p:sp>
        <p:sp>
          <p:nvSpPr>
            <p:cNvPr name="TextBox 24" id="24"/>
            <p:cNvSpPr txBox="true"/>
            <p:nvPr/>
          </p:nvSpPr>
          <p:spPr>
            <a:xfrm>
              <a:off x="0" y="184150"/>
              <a:ext cx="711200" cy="425450"/>
            </a:xfrm>
            <a:prstGeom prst="rect">
              <a:avLst/>
            </a:prstGeom>
          </p:spPr>
          <p:txBody>
            <a:bodyPr anchor="ctr" rtlCol="false" tIns="50800" lIns="50800" bIns="50800" rIns="50800"/>
            <a:lstStyle/>
            <a:p>
              <a:pPr algn="ctr">
                <a:lnSpc>
                  <a:spcPts val="2859"/>
                </a:lnSpc>
              </a:pPr>
            </a:p>
          </p:txBody>
        </p:sp>
      </p:grpSp>
      <p:grpSp>
        <p:nvGrpSpPr>
          <p:cNvPr name="Group 25" id="25"/>
          <p:cNvGrpSpPr/>
          <p:nvPr/>
        </p:nvGrpSpPr>
        <p:grpSpPr>
          <a:xfrm rot="0">
            <a:off x="-1434749" y="-1617034"/>
            <a:ext cx="4474743" cy="4327548"/>
            <a:chOff x="0" y="0"/>
            <a:chExt cx="840446" cy="812800"/>
          </a:xfrm>
        </p:grpSpPr>
        <p:sp>
          <p:nvSpPr>
            <p:cNvPr name="Freeform 26" id="26"/>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18824"/>
              </a:srgbClr>
            </a:solidFill>
          </p:spPr>
        </p:sp>
        <p:sp>
          <p:nvSpPr>
            <p:cNvPr name="TextBox 27" id="27"/>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grpSp>
        <p:nvGrpSpPr>
          <p:cNvPr name="Group 28" id="28"/>
          <p:cNvGrpSpPr/>
          <p:nvPr/>
        </p:nvGrpSpPr>
        <p:grpSpPr>
          <a:xfrm rot="0">
            <a:off x="14997848" y="1409710"/>
            <a:ext cx="896699" cy="867202"/>
            <a:chOff x="0" y="0"/>
            <a:chExt cx="840446" cy="812800"/>
          </a:xfrm>
        </p:grpSpPr>
        <p:sp>
          <p:nvSpPr>
            <p:cNvPr name="Freeform 29" id="29"/>
            <p:cNvSpPr/>
            <p:nvPr/>
          </p:nvSpPr>
          <p:spPr>
            <a:xfrm flipH="false" flipV="false" rot="0">
              <a:off x="0" y="0"/>
              <a:ext cx="840446" cy="812800"/>
            </a:xfrm>
            <a:custGeom>
              <a:avLst/>
              <a:gdLst/>
              <a:ahLst/>
              <a:cxnLst/>
              <a:rect r="r" b="b" t="t" l="l"/>
              <a:pathLst>
                <a:path h="812800" w="840446">
                  <a:moveTo>
                    <a:pt x="420223" y="0"/>
                  </a:moveTo>
                  <a:cubicBezTo>
                    <a:pt x="188140" y="0"/>
                    <a:pt x="0" y="181951"/>
                    <a:pt x="0" y="406400"/>
                  </a:cubicBezTo>
                  <a:cubicBezTo>
                    <a:pt x="0" y="630849"/>
                    <a:pt x="188140" y="812800"/>
                    <a:pt x="420223" y="812800"/>
                  </a:cubicBezTo>
                  <a:cubicBezTo>
                    <a:pt x="652306" y="812800"/>
                    <a:pt x="840446" y="630849"/>
                    <a:pt x="840446" y="406400"/>
                  </a:cubicBezTo>
                  <a:cubicBezTo>
                    <a:pt x="840446" y="181951"/>
                    <a:pt x="652306" y="0"/>
                    <a:pt x="420223" y="0"/>
                  </a:cubicBezTo>
                  <a:close/>
                </a:path>
              </a:pathLst>
            </a:custGeom>
            <a:solidFill>
              <a:srgbClr val="367DA3">
                <a:alpha val="18824"/>
              </a:srgbClr>
            </a:solidFill>
          </p:spPr>
        </p:sp>
        <p:sp>
          <p:nvSpPr>
            <p:cNvPr name="TextBox 30" id="30"/>
            <p:cNvSpPr txBox="true"/>
            <p:nvPr/>
          </p:nvSpPr>
          <p:spPr>
            <a:xfrm>
              <a:off x="78792" y="57150"/>
              <a:ext cx="682863" cy="679450"/>
            </a:xfrm>
            <a:prstGeom prst="rect">
              <a:avLst/>
            </a:prstGeom>
          </p:spPr>
          <p:txBody>
            <a:bodyPr anchor="ctr" rtlCol="false" tIns="50800" lIns="50800" bIns="50800" rIns="50800"/>
            <a:lstStyle/>
            <a:p>
              <a:pPr algn="ctr">
                <a:lnSpc>
                  <a:spcPts val="2859"/>
                </a:lnSpc>
              </a:pP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8515863" y="3814124"/>
            <a:ext cx="10233664" cy="10233664"/>
          </a:xfrm>
          <a:custGeom>
            <a:avLst/>
            <a:gdLst/>
            <a:ahLst/>
            <a:cxnLst/>
            <a:rect r="r" b="b" t="t" l="l"/>
            <a:pathLst>
              <a:path h="10233664" w="10233664">
                <a:moveTo>
                  <a:pt x="0" y="0"/>
                </a:moveTo>
                <a:lnTo>
                  <a:pt x="10233664" y="0"/>
                </a:lnTo>
                <a:lnTo>
                  <a:pt x="10233664" y="10233664"/>
                </a:lnTo>
                <a:lnTo>
                  <a:pt x="0" y="1023366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35992" y="1748476"/>
            <a:ext cx="7393405" cy="6321361"/>
          </a:xfrm>
          <a:custGeom>
            <a:avLst/>
            <a:gdLst/>
            <a:ahLst/>
            <a:cxnLst/>
            <a:rect r="r" b="b" t="t" l="l"/>
            <a:pathLst>
              <a:path h="6321361" w="7393405">
                <a:moveTo>
                  <a:pt x="0" y="0"/>
                </a:moveTo>
                <a:lnTo>
                  <a:pt x="7393405" y="0"/>
                </a:lnTo>
                <a:lnTo>
                  <a:pt x="7393405" y="6321361"/>
                </a:lnTo>
                <a:lnTo>
                  <a:pt x="0" y="63213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4783807" y="7493868"/>
            <a:ext cx="9567614" cy="9567614"/>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16311940" y="-2923420"/>
            <a:ext cx="3952120" cy="3952120"/>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0" id="10"/>
          <p:cNvGrpSpPr/>
          <p:nvPr/>
        </p:nvGrpSpPr>
        <p:grpSpPr>
          <a:xfrm rot="0">
            <a:off x="16464340" y="-2771020"/>
            <a:ext cx="3952120" cy="395212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Freeform 13" id="13"/>
          <p:cNvSpPr/>
          <p:nvPr/>
        </p:nvSpPr>
        <p:spPr>
          <a:xfrm flipH="false" flipV="false" rot="0">
            <a:off x="11869320" y="3573445"/>
            <a:ext cx="2703346" cy="1943530"/>
          </a:xfrm>
          <a:custGeom>
            <a:avLst/>
            <a:gdLst/>
            <a:ahLst/>
            <a:cxnLst/>
            <a:rect r="r" b="b" t="t" l="l"/>
            <a:pathLst>
              <a:path h="1943530" w="2703346">
                <a:moveTo>
                  <a:pt x="0" y="0"/>
                </a:moveTo>
                <a:lnTo>
                  <a:pt x="2703347" y="0"/>
                </a:lnTo>
                <a:lnTo>
                  <a:pt x="2703347" y="1943530"/>
                </a:lnTo>
                <a:lnTo>
                  <a:pt x="0" y="1943530"/>
                </a:lnTo>
                <a:lnTo>
                  <a:pt x="0" y="0"/>
                </a:lnTo>
                <a:close/>
              </a:path>
            </a:pathLst>
          </a:custGeom>
          <a:blipFill>
            <a:blip r:embed="rId6"/>
            <a:stretch>
              <a:fillRect l="-30724" t="-13919" r="-30724" b="-12398"/>
            </a:stretch>
          </a:blipFill>
        </p:spPr>
      </p:sp>
      <p:sp>
        <p:nvSpPr>
          <p:cNvPr name="TextBox 14" id="14"/>
          <p:cNvSpPr txBox="true"/>
          <p:nvPr/>
        </p:nvSpPr>
        <p:spPr>
          <a:xfrm rot="0">
            <a:off x="1049729" y="666750"/>
            <a:ext cx="7468155" cy="1028700"/>
          </a:xfrm>
          <a:prstGeom prst="rect">
            <a:avLst/>
          </a:prstGeom>
        </p:spPr>
        <p:txBody>
          <a:bodyPr anchor="t" rtlCol="false" tIns="0" lIns="0" bIns="0" rIns="0">
            <a:spAutoFit/>
          </a:bodyPr>
          <a:lstStyle/>
          <a:p>
            <a:pPr algn="l">
              <a:lnSpc>
                <a:spcPts val="8159"/>
              </a:lnSpc>
            </a:pPr>
            <a:r>
              <a:rPr lang="en-US" sz="6799">
                <a:solidFill>
                  <a:srgbClr val="24508C"/>
                </a:solidFill>
                <a:latin typeface="Montserrat Ultra-Bold"/>
              </a:rPr>
              <a:t>INTRODUCTION</a:t>
            </a:r>
          </a:p>
        </p:txBody>
      </p:sp>
      <p:sp>
        <p:nvSpPr>
          <p:cNvPr name="TextBox 15" id="15"/>
          <p:cNvSpPr txBox="true"/>
          <p:nvPr/>
        </p:nvSpPr>
        <p:spPr>
          <a:xfrm rot="0">
            <a:off x="263135" y="2421452"/>
            <a:ext cx="8880865" cy="4180840"/>
          </a:xfrm>
          <a:prstGeom prst="rect">
            <a:avLst/>
          </a:prstGeom>
        </p:spPr>
        <p:txBody>
          <a:bodyPr anchor="t" rtlCol="false" tIns="0" lIns="0" bIns="0" rIns="0">
            <a:spAutoFit/>
          </a:bodyPr>
          <a:lstStyle/>
          <a:p>
            <a:pPr algn="ctr">
              <a:lnSpc>
                <a:spcPts val="4759"/>
              </a:lnSpc>
            </a:pPr>
            <a:r>
              <a:rPr lang="en-US" sz="3399">
                <a:solidFill>
                  <a:srgbClr val="FFFFFF"/>
                </a:solidFill>
                <a:latin typeface="Montserrat Medium"/>
              </a:rPr>
              <a:t>In today’s digital world, going viral is a huge phenomenon that can shape trends and influence millions. For our unproject, we wanted to explore the realms of virality on YouTube and understand what it is exactly that makes a video go viral</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9780947" y="1533495"/>
            <a:ext cx="7478353" cy="7220010"/>
          </a:xfrm>
          <a:custGeom>
            <a:avLst/>
            <a:gdLst/>
            <a:ahLst/>
            <a:cxnLst/>
            <a:rect r="r" b="b" t="t" l="l"/>
            <a:pathLst>
              <a:path h="7220010" w="7478353">
                <a:moveTo>
                  <a:pt x="0" y="0"/>
                </a:moveTo>
                <a:lnTo>
                  <a:pt x="7478353" y="0"/>
                </a:lnTo>
                <a:lnTo>
                  <a:pt x="7478353" y="7220010"/>
                </a:lnTo>
                <a:lnTo>
                  <a:pt x="0" y="722001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1028700" y="568779"/>
            <a:ext cx="6096645" cy="1160781"/>
          </a:xfrm>
          <a:prstGeom prst="rect">
            <a:avLst/>
          </a:prstGeom>
        </p:spPr>
        <p:txBody>
          <a:bodyPr anchor="t" rtlCol="false" tIns="0" lIns="0" bIns="0" rIns="0">
            <a:spAutoFit/>
          </a:bodyPr>
          <a:lstStyle/>
          <a:p>
            <a:pPr algn="l">
              <a:lnSpc>
                <a:spcPts val="9519"/>
              </a:lnSpc>
            </a:pPr>
            <a:r>
              <a:rPr lang="en-US" sz="6799">
                <a:solidFill>
                  <a:srgbClr val="24508C"/>
                </a:solidFill>
                <a:latin typeface="Montserrat Ultra-Bold"/>
              </a:rPr>
              <a:t>SCOPE</a:t>
            </a:r>
          </a:p>
        </p:txBody>
      </p:sp>
      <p:sp>
        <p:nvSpPr>
          <p:cNvPr name="TextBox 4" id="4"/>
          <p:cNvSpPr txBox="true"/>
          <p:nvPr/>
        </p:nvSpPr>
        <p:spPr>
          <a:xfrm rot="0">
            <a:off x="673995" y="2667720"/>
            <a:ext cx="8001634" cy="5549900"/>
          </a:xfrm>
          <a:prstGeom prst="rect">
            <a:avLst/>
          </a:prstGeom>
        </p:spPr>
        <p:txBody>
          <a:bodyPr anchor="t" rtlCol="false" tIns="0" lIns="0" bIns="0" rIns="0">
            <a:spAutoFit/>
          </a:bodyPr>
          <a:lstStyle/>
          <a:p>
            <a:pPr algn="ctr">
              <a:lnSpc>
                <a:spcPts val="4899"/>
              </a:lnSpc>
            </a:pPr>
            <a:r>
              <a:rPr lang="en-US" sz="3499">
                <a:solidFill>
                  <a:srgbClr val="FFFFFF"/>
                </a:solidFill>
                <a:latin typeface="Montserrat Medium"/>
              </a:rPr>
              <a:t>Building on our deep analysis and understanding of virality to decipher the key elements that lead to virality, we aim to develop an AI-driven consultancy model tailored to YouTubers to enhance the virality of their videos. We chose YouTube because of its longer viewer engagement times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grpSp>
        <p:nvGrpSpPr>
          <p:cNvPr name="Group 2" id="2"/>
          <p:cNvGrpSpPr/>
          <p:nvPr/>
        </p:nvGrpSpPr>
        <p:grpSpPr>
          <a:xfrm rot="0">
            <a:off x="329826" y="2608649"/>
            <a:ext cx="9364755" cy="5778678"/>
            <a:chOff x="0" y="0"/>
            <a:chExt cx="2024144" cy="1249032"/>
          </a:xfrm>
        </p:grpSpPr>
        <p:sp>
          <p:nvSpPr>
            <p:cNvPr name="Freeform 3" id="3"/>
            <p:cNvSpPr/>
            <p:nvPr/>
          </p:nvSpPr>
          <p:spPr>
            <a:xfrm flipH="false" flipV="false" rot="0">
              <a:off x="0" y="0"/>
              <a:ext cx="2024144" cy="1249032"/>
            </a:xfrm>
            <a:custGeom>
              <a:avLst/>
              <a:gdLst/>
              <a:ahLst/>
              <a:cxnLst/>
              <a:rect r="r" b="b" t="t" l="l"/>
              <a:pathLst>
                <a:path h="1249032" w="2024144">
                  <a:moveTo>
                    <a:pt x="42162" y="0"/>
                  </a:moveTo>
                  <a:lnTo>
                    <a:pt x="1981982" y="0"/>
                  </a:lnTo>
                  <a:cubicBezTo>
                    <a:pt x="1993164" y="0"/>
                    <a:pt x="2003889" y="4442"/>
                    <a:pt x="2011795" y="12349"/>
                  </a:cubicBezTo>
                  <a:cubicBezTo>
                    <a:pt x="2019702" y="20256"/>
                    <a:pt x="2024144" y="30980"/>
                    <a:pt x="2024144" y="42162"/>
                  </a:cubicBezTo>
                  <a:lnTo>
                    <a:pt x="2024144" y="1206870"/>
                  </a:lnTo>
                  <a:cubicBezTo>
                    <a:pt x="2024144" y="1218052"/>
                    <a:pt x="2019702" y="1228776"/>
                    <a:pt x="2011795" y="1236683"/>
                  </a:cubicBezTo>
                  <a:cubicBezTo>
                    <a:pt x="2003889" y="1244590"/>
                    <a:pt x="1993164" y="1249032"/>
                    <a:pt x="1981982" y="1249032"/>
                  </a:cubicBezTo>
                  <a:lnTo>
                    <a:pt x="42162" y="1249032"/>
                  </a:lnTo>
                  <a:cubicBezTo>
                    <a:pt x="18877" y="1249032"/>
                    <a:pt x="0" y="1230155"/>
                    <a:pt x="0" y="1206870"/>
                  </a:cubicBezTo>
                  <a:lnTo>
                    <a:pt x="0" y="42162"/>
                  </a:lnTo>
                  <a:cubicBezTo>
                    <a:pt x="0" y="18877"/>
                    <a:pt x="18877" y="0"/>
                    <a:pt x="42162" y="0"/>
                  </a:cubicBezTo>
                  <a:close/>
                </a:path>
              </a:pathLst>
            </a:custGeom>
            <a:solidFill>
              <a:srgbClr val="24508C"/>
            </a:solidFill>
          </p:spPr>
        </p:sp>
        <p:sp>
          <p:nvSpPr>
            <p:cNvPr name="TextBox 4" id="4"/>
            <p:cNvSpPr txBox="true"/>
            <p:nvPr/>
          </p:nvSpPr>
          <p:spPr>
            <a:xfrm>
              <a:off x="0" y="-38100"/>
              <a:ext cx="2024144" cy="1287132"/>
            </a:xfrm>
            <a:prstGeom prst="rect">
              <a:avLst/>
            </a:prstGeom>
          </p:spPr>
          <p:txBody>
            <a:bodyPr anchor="ctr" rtlCol="false" tIns="50800" lIns="50800" bIns="50800" rIns="50800"/>
            <a:lstStyle/>
            <a:p>
              <a:pPr algn="ctr">
                <a:lnSpc>
                  <a:spcPts val="3359"/>
                </a:lnSpc>
              </a:pPr>
            </a:p>
          </p:txBody>
        </p:sp>
      </p:grpSp>
      <p:sp>
        <p:nvSpPr>
          <p:cNvPr name="Freeform 5" id="5"/>
          <p:cNvSpPr/>
          <p:nvPr/>
        </p:nvSpPr>
        <p:spPr>
          <a:xfrm flipH="false" flipV="false" rot="0">
            <a:off x="9694581" y="2608649"/>
            <a:ext cx="10233664" cy="10233664"/>
          </a:xfrm>
          <a:custGeom>
            <a:avLst/>
            <a:gdLst/>
            <a:ahLst/>
            <a:cxnLst/>
            <a:rect r="r" b="b" t="t" l="l"/>
            <a:pathLst>
              <a:path h="10233664" w="10233664">
                <a:moveTo>
                  <a:pt x="0" y="0"/>
                </a:moveTo>
                <a:lnTo>
                  <a:pt x="10233664" y="0"/>
                </a:lnTo>
                <a:lnTo>
                  <a:pt x="10233664" y="10233664"/>
                </a:lnTo>
                <a:lnTo>
                  <a:pt x="0" y="10233664"/>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9694581" y="2770934"/>
            <a:ext cx="8157169" cy="6607307"/>
          </a:xfrm>
          <a:custGeom>
            <a:avLst/>
            <a:gdLst/>
            <a:ahLst/>
            <a:cxnLst/>
            <a:rect r="r" b="b" t="t" l="l"/>
            <a:pathLst>
              <a:path h="6607307" w="8157169">
                <a:moveTo>
                  <a:pt x="0" y="0"/>
                </a:moveTo>
                <a:lnTo>
                  <a:pt x="8157170" y="0"/>
                </a:lnTo>
                <a:lnTo>
                  <a:pt x="8157170" y="6607308"/>
                </a:lnTo>
                <a:lnTo>
                  <a:pt x="0" y="66073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484036" y="1015292"/>
            <a:ext cx="8210545" cy="1160780"/>
          </a:xfrm>
          <a:prstGeom prst="rect">
            <a:avLst/>
          </a:prstGeom>
        </p:spPr>
        <p:txBody>
          <a:bodyPr anchor="t" rtlCol="false" tIns="0" lIns="0" bIns="0" rIns="0">
            <a:spAutoFit/>
          </a:bodyPr>
          <a:lstStyle/>
          <a:p>
            <a:pPr algn="l">
              <a:lnSpc>
                <a:spcPts val="9520"/>
              </a:lnSpc>
            </a:pPr>
            <a:r>
              <a:rPr lang="en-US" sz="6800">
                <a:solidFill>
                  <a:srgbClr val="24508C"/>
                </a:solidFill>
                <a:latin typeface="Montserrat Ultra-Bold"/>
              </a:rPr>
              <a:t>AIMS</a:t>
            </a:r>
          </a:p>
        </p:txBody>
      </p:sp>
      <p:grpSp>
        <p:nvGrpSpPr>
          <p:cNvPr name="Group 8" id="8"/>
          <p:cNvGrpSpPr/>
          <p:nvPr/>
        </p:nvGrpSpPr>
        <p:grpSpPr>
          <a:xfrm rot="0">
            <a:off x="-1745719" y="9150000"/>
            <a:ext cx="3491438" cy="3122967"/>
            <a:chOff x="0" y="0"/>
            <a:chExt cx="908700" cy="812800"/>
          </a:xfrm>
        </p:grpSpPr>
        <p:sp>
          <p:nvSpPr>
            <p:cNvPr name="Freeform 9" id="9"/>
            <p:cNvSpPr/>
            <p:nvPr/>
          </p:nvSpPr>
          <p:spPr>
            <a:xfrm flipH="false" flipV="false" rot="0">
              <a:off x="0" y="0"/>
              <a:ext cx="908700" cy="812800"/>
            </a:xfrm>
            <a:custGeom>
              <a:avLst/>
              <a:gdLst/>
              <a:ahLst/>
              <a:cxnLst/>
              <a:rect r="r" b="b" t="t" l="l"/>
              <a:pathLst>
                <a:path h="812800" w="908700">
                  <a:moveTo>
                    <a:pt x="454350" y="0"/>
                  </a:moveTo>
                  <a:cubicBezTo>
                    <a:pt x="203420" y="0"/>
                    <a:pt x="0" y="181951"/>
                    <a:pt x="0" y="406400"/>
                  </a:cubicBezTo>
                  <a:cubicBezTo>
                    <a:pt x="0" y="630849"/>
                    <a:pt x="203420" y="812800"/>
                    <a:pt x="454350" y="812800"/>
                  </a:cubicBezTo>
                  <a:cubicBezTo>
                    <a:pt x="705281" y="812800"/>
                    <a:pt x="908700" y="630849"/>
                    <a:pt x="908700" y="406400"/>
                  </a:cubicBezTo>
                  <a:cubicBezTo>
                    <a:pt x="908700" y="181951"/>
                    <a:pt x="705281" y="0"/>
                    <a:pt x="454350" y="0"/>
                  </a:cubicBezTo>
                  <a:close/>
                </a:path>
              </a:pathLst>
            </a:custGeom>
            <a:solidFill>
              <a:srgbClr val="24508C"/>
            </a:solidFill>
          </p:spPr>
        </p:sp>
        <p:sp>
          <p:nvSpPr>
            <p:cNvPr name="TextBox 10" id="10"/>
            <p:cNvSpPr txBox="true"/>
            <p:nvPr/>
          </p:nvSpPr>
          <p:spPr>
            <a:xfrm>
              <a:off x="85191" y="38100"/>
              <a:ext cx="738319" cy="698500"/>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5360148" y="-2923420"/>
            <a:ext cx="4903912" cy="4903912"/>
            <a:chOff x="0" y="0"/>
            <a:chExt cx="812800" cy="812800"/>
          </a:xfrm>
        </p:grpSpPr>
        <p:sp>
          <p:nvSpPr>
            <p:cNvPr name="Freeform 12" id="12"/>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13" id="13"/>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15360148" y="520484"/>
            <a:ext cx="2088165" cy="2088165"/>
            <a:chOff x="0" y="0"/>
            <a:chExt cx="812800" cy="812800"/>
          </a:xfrm>
        </p:grpSpPr>
        <p:sp>
          <p:nvSpPr>
            <p:cNvPr name="Freeform 15" id="1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16" id="1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7" id="17"/>
          <p:cNvSpPr txBox="true"/>
          <p:nvPr/>
        </p:nvSpPr>
        <p:spPr>
          <a:xfrm rot="0">
            <a:off x="632427" y="2879831"/>
            <a:ext cx="8759554" cy="5490210"/>
          </a:xfrm>
          <a:prstGeom prst="rect">
            <a:avLst/>
          </a:prstGeom>
        </p:spPr>
        <p:txBody>
          <a:bodyPr anchor="t" rtlCol="false" tIns="0" lIns="0" bIns="0" rIns="0">
            <a:spAutoFit/>
          </a:bodyPr>
          <a:lstStyle/>
          <a:p>
            <a:pPr algn="l">
              <a:lnSpc>
                <a:spcPts val="4350"/>
              </a:lnSpc>
            </a:pPr>
            <a:r>
              <a:rPr lang="en-US" sz="2900">
                <a:solidFill>
                  <a:srgbClr val="FFFFFF"/>
                </a:solidFill>
                <a:latin typeface="Montserrat Medium"/>
              </a:rPr>
              <a:t>-Determine key factors of a viral video and why those impact virality</a:t>
            </a:r>
          </a:p>
          <a:p>
            <a:pPr algn="l">
              <a:lnSpc>
                <a:spcPts val="4350"/>
              </a:lnSpc>
            </a:pPr>
            <a:r>
              <a:rPr lang="en-US" sz="2900">
                <a:solidFill>
                  <a:srgbClr val="FFFFFF"/>
                </a:solidFill>
                <a:latin typeface="Montserrat Medium"/>
              </a:rPr>
              <a:t>-Train an AI model to analyze and predict long term virality</a:t>
            </a:r>
          </a:p>
          <a:p>
            <a:pPr algn="l">
              <a:lnSpc>
                <a:spcPts val="4350"/>
              </a:lnSpc>
            </a:pPr>
            <a:r>
              <a:rPr lang="en-US" sz="2900">
                <a:solidFill>
                  <a:srgbClr val="FFFFFF"/>
                </a:solidFill>
                <a:latin typeface="Montserrat Medium"/>
              </a:rPr>
              <a:t>-Establish a consultancy firm where skilled human consultants use the AI model as a tool</a:t>
            </a:r>
          </a:p>
          <a:p>
            <a:pPr algn="l">
              <a:lnSpc>
                <a:spcPts val="4350"/>
              </a:lnSpc>
            </a:pPr>
            <a:r>
              <a:rPr lang="en-US" sz="2900">
                <a:solidFill>
                  <a:srgbClr val="FFFFFF"/>
                </a:solidFill>
                <a:latin typeface="Montserrat Medium"/>
              </a:rPr>
              <a:t>-Consultants will provide personalized, strategic guidance and advice to their clients</a:t>
            </a:r>
          </a:p>
          <a:p>
            <a:pPr algn="l">
              <a:lnSpc>
                <a:spcPts val="4350"/>
              </a:lnSpc>
            </a:pPr>
            <a:r>
              <a:rPr lang="en-US" sz="2900">
                <a:solidFill>
                  <a:srgbClr val="FFFFFF"/>
                </a:solidFill>
                <a:latin typeface="Montserrat Medium"/>
              </a:rPr>
              <a:t>-Eventually expand beyond YouTube</a:t>
            </a:r>
          </a:p>
          <a:p>
            <a:pPr algn="l">
              <a:lnSpc>
                <a:spcPts val="4350"/>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7591072" y="2209522"/>
            <a:ext cx="11677025" cy="11677025"/>
          </a:xfrm>
          <a:custGeom>
            <a:avLst/>
            <a:gdLst/>
            <a:ahLst/>
            <a:cxnLst/>
            <a:rect r="r" b="b" t="t" l="l"/>
            <a:pathLst>
              <a:path h="11677025" w="11677025">
                <a:moveTo>
                  <a:pt x="0" y="0"/>
                </a:moveTo>
                <a:lnTo>
                  <a:pt x="11677025" y="0"/>
                </a:lnTo>
                <a:lnTo>
                  <a:pt x="11677025" y="11677025"/>
                </a:lnTo>
                <a:lnTo>
                  <a:pt x="0" y="11677025"/>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8166484" y="1536951"/>
            <a:ext cx="9159491" cy="7213099"/>
          </a:xfrm>
          <a:custGeom>
            <a:avLst/>
            <a:gdLst/>
            <a:ahLst/>
            <a:cxnLst/>
            <a:rect r="r" b="b" t="t" l="l"/>
            <a:pathLst>
              <a:path h="7213099" w="9159491">
                <a:moveTo>
                  <a:pt x="0" y="0"/>
                </a:moveTo>
                <a:lnTo>
                  <a:pt x="9159491" y="0"/>
                </a:lnTo>
                <a:lnTo>
                  <a:pt x="9159491" y="7213098"/>
                </a:lnTo>
                <a:lnTo>
                  <a:pt x="0" y="721309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46057" y="176146"/>
            <a:ext cx="7181145" cy="1160780"/>
          </a:xfrm>
          <a:prstGeom prst="rect">
            <a:avLst/>
          </a:prstGeom>
        </p:spPr>
        <p:txBody>
          <a:bodyPr anchor="t" rtlCol="false" tIns="0" lIns="0" bIns="0" rIns="0">
            <a:spAutoFit/>
          </a:bodyPr>
          <a:lstStyle/>
          <a:p>
            <a:pPr algn="l">
              <a:lnSpc>
                <a:spcPts val="9520"/>
              </a:lnSpc>
            </a:pPr>
            <a:r>
              <a:rPr lang="en-US" sz="6800">
                <a:solidFill>
                  <a:srgbClr val="24508C"/>
                </a:solidFill>
                <a:latin typeface="Montserrat Ultra-Bold"/>
              </a:rPr>
              <a:t>DATA</a:t>
            </a:r>
          </a:p>
        </p:txBody>
      </p:sp>
      <p:sp>
        <p:nvSpPr>
          <p:cNvPr name="TextBox 5" id="5"/>
          <p:cNvSpPr txBox="true"/>
          <p:nvPr/>
        </p:nvSpPr>
        <p:spPr>
          <a:xfrm rot="0">
            <a:off x="350085" y="1489326"/>
            <a:ext cx="7240987" cy="7901305"/>
          </a:xfrm>
          <a:prstGeom prst="rect">
            <a:avLst/>
          </a:prstGeom>
        </p:spPr>
        <p:txBody>
          <a:bodyPr anchor="t" rtlCol="false" tIns="0" lIns="0" bIns="0" rIns="0">
            <a:spAutoFit/>
          </a:bodyPr>
          <a:lstStyle/>
          <a:p>
            <a:pPr algn="l">
              <a:lnSpc>
                <a:spcPts val="3920"/>
              </a:lnSpc>
            </a:pPr>
            <a:r>
              <a:rPr lang="en-US" sz="2800">
                <a:solidFill>
                  <a:srgbClr val="FFFFFF"/>
                </a:solidFill>
                <a:latin typeface="Montserrat"/>
              </a:rPr>
              <a:t>-</a:t>
            </a:r>
            <a:r>
              <a:rPr lang="en-US" sz="2800">
                <a:solidFill>
                  <a:srgbClr val="FFFFFF"/>
                </a:solidFill>
                <a:latin typeface="Montserrat Bold"/>
              </a:rPr>
              <a:t>Viral Video Data: </a:t>
            </a:r>
            <a:r>
              <a:rPr lang="en-US" sz="2800">
                <a:solidFill>
                  <a:srgbClr val="FFFFFF"/>
                </a:solidFill>
                <a:latin typeface="Montserrat"/>
              </a:rPr>
              <a:t>Gather the data of 100,000 viral YouTube videos that have over 10M+ views each; Note the video length, thumbnails, view count over time, subscriber growth</a:t>
            </a:r>
          </a:p>
          <a:p>
            <a:pPr algn="l">
              <a:lnSpc>
                <a:spcPts val="3920"/>
              </a:lnSpc>
            </a:pPr>
            <a:r>
              <a:rPr lang="en-US" sz="2800">
                <a:solidFill>
                  <a:srgbClr val="FFFFFF"/>
                </a:solidFill>
                <a:latin typeface="Montserrat"/>
              </a:rPr>
              <a:t>-</a:t>
            </a:r>
            <a:r>
              <a:rPr lang="en-US" sz="2800">
                <a:solidFill>
                  <a:srgbClr val="FFFFFF"/>
                </a:solidFill>
                <a:latin typeface="Montserrat Bold"/>
              </a:rPr>
              <a:t>Metadata: </a:t>
            </a:r>
            <a:r>
              <a:rPr lang="en-US" sz="2800">
                <a:solidFill>
                  <a:srgbClr val="FFFFFF"/>
                </a:solidFill>
                <a:latin typeface="Montserrat"/>
              </a:rPr>
              <a:t>Collect associated metadata, such as publication date, content category, hashtags, etc</a:t>
            </a:r>
          </a:p>
          <a:p>
            <a:pPr algn="l">
              <a:lnSpc>
                <a:spcPts val="3920"/>
              </a:lnSpc>
            </a:pPr>
            <a:r>
              <a:rPr lang="en-US" sz="2800">
                <a:solidFill>
                  <a:srgbClr val="FFFFFF"/>
                </a:solidFill>
                <a:latin typeface="Montserrat"/>
              </a:rPr>
              <a:t>-</a:t>
            </a:r>
            <a:r>
              <a:rPr lang="en-US" sz="2800">
                <a:solidFill>
                  <a:srgbClr val="FFFFFF"/>
                </a:solidFill>
                <a:latin typeface="Montserrat Bold"/>
              </a:rPr>
              <a:t>Viewer Engagement: </a:t>
            </a:r>
            <a:r>
              <a:rPr lang="en-US" sz="2800">
                <a:solidFill>
                  <a:srgbClr val="FFFFFF"/>
                </a:solidFill>
                <a:latin typeface="Montserrat"/>
              </a:rPr>
              <a:t>What patterns can be observed from the comments, likes, and shares?</a:t>
            </a:r>
          </a:p>
          <a:p>
            <a:pPr algn="l">
              <a:lnSpc>
                <a:spcPts val="3920"/>
              </a:lnSpc>
            </a:pPr>
            <a:r>
              <a:rPr lang="en-US" sz="2800">
                <a:solidFill>
                  <a:srgbClr val="FFFFFF"/>
                </a:solidFill>
                <a:latin typeface="Montserrat"/>
              </a:rPr>
              <a:t>-</a:t>
            </a:r>
            <a:r>
              <a:rPr lang="en-US" sz="2800">
                <a:solidFill>
                  <a:srgbClr val="FFFFFF"/>
                </a:solidFill>
                <a:latin typeface="Montserrat Bold"/>
              </a:rPr>
              <a:t>Observe Associated Trends: </a:t>
            </a:r>
            <a:r>
              <a:rPr lang="en-US" sz="2800">
                <a:solidFill>
                  <a:srgbClr val="FFFFFF"/>
                </a:solidFill>
                <a:latin typeface="Montserrat"/>
              </a:rPr>
              <a:t>How does it align with current trends or events at the time of its peak virality?</a:t>
            </a:r>
          </a:p>
          <a:p>
            <a:pPr algn="l">
              <a:lnSpc>
                <a:spcPts val="3920"/>
              </a:lnSpc>
            </a:pPr>
            <a:r>
              <a:rPr lang="en-US" sz="2800">
                <a:solidFill>
                  <a:srgbClr val="FFFFFF"/>
                </a:solidFill>
                <a:latin typeface="Montserrat"/>
              </a:rPr>
              <a:t>-</a:t>
            </a:r>
            <a:r>
              <a:rPr lang="en-US" sz="2800">
                <a:solidFill>
                  <a:srgbClr val="FFFFFF"/>
                </a:solidFill>
                <a:latin typeface="Montserrat Bold"/>
              </a:rPr>
              <a:t>Crowdsourcing: </a:t>
            </a:r>
            <a:r>
              <a:rPr lang="en-US" sz="2800">
                <a:solidFill>
                  <a:srgbClr val="FFFFFF"/>
                </a:solidFill>
                <a:latin typeface="Montserrat"/>
              </a:rPr>
              <a:t>Collect personal opinions through survey crowdsourcing</a:t>
            </a:r>
          </a:p>
        </p:txBody>
      </p:sp>
      <p:grpSp>
        <p:nvGrpSpPr>
          <p:cNvPr name="Group 6" id="6"/>
          <p:cNvGrpSpPr/>
          <p:nvPr/>
        </p:nvGrpSpPr>
        <p:grpSpPr>
          <a:xfrm rot="0">
            <a:off x="16464340" y="-2771020"/>
            <a:ext cx="3952120" cy="3952120"/>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9" id="9"/>
          <p:cNvGrpSpPr/>
          <p:nvPr/>
        </p:nvGrpSpPr>
        <p:grpSpPr>
          <a:xfrm rot="0">
            <a:off x="-5060137" y="9390630"/>
            <a:ext cx="9567614" cy="9567614"/>
            <a:chOff x="0" y="0"/>
            <a:chExt cx="812800" cy="812800"/>
          </a:xfrm>
        </p:grpSpPr>
        <p:sp>
          <p:nvSpPr>
            <p:cNvPr name="Freeform 10" id="1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11" id="11"/>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10469354" y="4077337"/>
            <a:ext cx="6789946" cy="5703555"/>
          </a:xfrm>
          <a:custGeom>
            <a:avLst/>
            <a:gdLst/>
            <a:ahLst/>
            <a:cxnLst/>
            <a:rect r="r" b="b" t="t" l="l"/>
            <a:pathLst>
              <a:path h="5703555" w="6789946">
                <a:moveTo>
                  <a:pt x="0" y="0"/>
                </a:moveTo>
                <a:lnTo>
                  <a:pt x="6789946" y="0"/>
                </a:lnTo>
                <a:lnTo>
                  <a:pt x="6789946" y="5703555"/>
                </a:lnTo>
                <a:lnTo>
                  <a:pt x="0" y="570355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887502" y="514985"/>
            <a:ext cx="5953650" cy="3189455"/>
          </a:xfrm>
          <a:custGeom>
            <a:avLst/>
            <a:gdLst/>
            <a:ahLst/>
            <a:cxnLst/>
            <a:rect r="r" b="b" t="t" l="l"/>
            <a:pathLst>
              <a:path h="3189455" w="5953650">
                <a:moveTo>
                  <a:pt x="0" y="0"/>
                </a:moveTo>
                <a:lnTo>
                  <a:pt x="5953650" y="0"/>
                </a:lnTo>
                <a:lnTo>
                  <a:pt x="5953650" y="3189455"/>
                </a:lnTo>
                <a:lnTo>
                  <a:pt x="0" y="3189455"/>
                </a:lnTo>
                <a:lnTo>
                  <a:pt x="0" y="0"/>
                </a:lnTo>
                <a:close/>
              </a:path>
            </a:pathLst>
          </a:custGeom>
          <a:blipFill>
            <a:blip r:embed="rId4"/>
            <a:stretch>
              <a:fillRect l="-2356" t="-3640" r="-2435" b="-6392"/>
            </a:stretch>
          </a:blipFill>
          <a:ln w="123825" cap="rnd">
            <a:solidFill>
              <a:srgbClr val="F5F6F7"/>
            </a:solidFill>
            <a:prstDash val="solid"/>
            <a:round/>
          </a:ln>
        </p:spPr>
      </p:sp>
      <p:sp>
        <p:nvSpPr>
          <p:cNvPr name="TextBox 4" id="4"/>
          <p:cNvSpPr txBox="true"/>
          <p:nvPr/>
        </p:nvSpPr>
        <p:spPr>
          <a:xfrm rot="0">
            <a:off x="746057" y="381635"/>
            <a:ext cx="6096645" cy="1160780"/>
          </a:xfrm>
          <a:prstGeom prst="rect">
            <a:avLst/>
          </a:prstGeom>
        </p:spPr>
        <p:txBody>
          <a:bodyPr anchor="t" rtlCol="false" tIns="0" lIns="0" bIns="0" rIns="0">
            <a:spAutoFit/>
          </a:bodyPr>
          <a:lstStyle/>
          <a:p>
            <a:pPr algn="l">
              <a:lnSpc>
                <a:spcPts val="9520"/>
              </a:lnSpc>
            </a:pPr>
            <a:r>
              <a:rPr lang="en-US" sz="6800">
                <a:solidFill>
                  <a:srgbClr val="24508C"/>
                </a:solidFill>
                <a:latin typeface="Montserrat Ultra-Bold"/>
              </a:rPr>
              <a:t>TECHNIQUES</a:t>
            </a:r>
          </a:p>
        </p:txBody>
      </p:sp>
      <p:sp>
        <p:nvSpPr>
          <p:cNvPr name="TextBox 5" id="5"/>
          <p:cNvSpPr txBox="true"/>
          <p:nvPr/>
        </p:nvSpPr>
        <p:spPr>
          <a:xfrm rot="0">
            <a:off x="525932" y="1094222"/>
            <a:ext cx="8755641" cy="9509008"/>
          </a:xfrm>
          <a:prstGeom prst="rect">
            <a:avLst/>
          </a:prstGeom>
        </p:spPr>
        <p:txBody>
          <a:bodyPr anchor="t" rtlCol="false" tIns="0" lIns="0" bIns="0" rIns="0">
            <a:spAutoFit/>
          </a:bodyPr>
          <a:lstStyle/>
          <a:p>
            <a:pPr algn="l">
              <a:lnSpc>
                <a:spcPts val="4560"/>
              </a:lnSpc>
            </a:pPr>
          </a:p>
          <a:p>
            <a:pPr algn="l">
              <a:lnSpc>
                <a:spcPts val="5212"/>
              </a:lnSpc>
            </a:pPr>
            <a:r>
              <a:rPr lang="en-US" sz="3257">
                <a:solidFill>
                  <a:srgbClr val="FFFFFF"/>
                </a:solidFill>
                <a:latin typeface="Montserrat Medium"/>
              </a:rPr>
              <a:t>-Frame by Frame analysis using Computer Vision</a:t>
            </a:r>
          </a:p>
          <a:p>
            <a:pPr algn="l">
              <a:lnSpc>
                <a:spcPts val="5212"/>
              </a:lnSpc>
            </a:pPr>
            <a:r>
              <a:rPr lang="en-US" sz="3257">
                <a:solidFill>
                  <a:srgbClr val="FFFFFF"/>
                </a:solidFill>
                <a:latin typeface="Montserrat Medium"/>
              </a:rPr>
              <a:t>          -Most replayed</a:t>
            </a:r>
          </a:p>
          <a:p>
            <a:pPr algn="l">
              <a:lnSpc>
                <a:spcPts val="5212"/>
              </a:lnSpc>
            </a:pPr>
            <a:r>
              <a:rPr lang="en-US" sz="3257">
                <a:solidFill>
                  <a:srgbClr val="FFFFFF"/>
                </a:solidFill>
                <a:latin typeface="Montserrat Medium"/>
              </a:rPr>
              <a:t>          -Thumbnails (Orange data mining)</a:t>
            </a:r>
          </a:p>
          <a:p>
            <a:pPr algn="l">
              <a:lnSpc>
                <a:spcPts val="5212"/>
              </a:lnSpc>
            </a:pPr>
            <a:r>
              <a:rPr lang="en-US" sz="3257">
                <a:solidFill>
                  <a:srgbClr val="FFFFFF"/>
                </a:solidFill>
                <a:latin typeface="Montserrat Medium"/>
              </a:rPr>
              <a:t>-Analyzing trends on posting times</a:t>
            </a:r>
          </a:p>
          <a:p>
            <a:pPr algn="l">
              <a:lnSpc>
                <a:spcPts val="5212"/>
              </a:lnSpc>
            </a:pPr>
            <a:r>
              <a:rPr lang="en-US" sz="3257">
                <a:solidFill>
                  <a:srgbClr val="FFFFFF"/>
                </a:solidFill>
                <a:latin typeface="Montserrat Medium"/>
              </a:rPr>
              <a:t>-Analyzing shares &amp; networking</a:t>
            </a:r>
          </a:p>
          <a:p>
            <a:pPr algn="l">
              <a:lnSpc>
                <a:spcPts val="5212"/>
              </a:lnSpc>
            </a:pPr>
            <a:r>
              <a:rPr lang="en-US" sz="3257">
                <a:solidFill>
                  <a:srgbClr val="FFFFFF"/>
                </a:solidFill>
                <a:latin typeface="Montserrat Medium"/>
              </a:rPr>
              <a:t>-Predictive Machine Learning &amp; AI</a:t>
            </a:r>
          </a:p>
          <a:p>
            <a:pPr algn="l">
              <a:lnSpc>
                <a:spcPts val="5212"/>
              </a:lnSpc>
            </a:pPr>
            <a:r>
              <a:rPr lang="en-US" sz="3257">
                <a:solidFill>
                  <a:srgbClr val="FFFFFF"/>
                </a:solidFill>
                <a:latin typeface="Montserrat Medium"/>
              </a:rPr>
              <a:t>-Data Visualization</a:t>
            </a:r>
          </a:p>
          <a:p>
            <a:pPr algn="l">
              <a:lnSpc>
                <a:spcPts val="5212"/>
              </a:lnSpc>
            </a:pPr>
            <a:r>
              <a:rPr lang="en-US" sz="3257">
                <a:solidFill>
                  <a:srgbClr val="FFFFFF"/>
                </a:solidFill>
                <a:latin typeface="Montserrat Medium"/>
              </a:rPr>
              <a:t>-Text Analysis on titles &amp; comments</a:t>
            </a:r>
          </a:p>
          <a:p>
            <a:pPr algn="l">
              <a:lnSpc>
                <a:spcPts val="5212"/>
              </a:lnSpc>
            </a:pPr>
          </a:p>
          <a:p>
            <a:pPr algn="l">
              <a:lnSpc>
                <a:spcPts val="5212"/>
              </a:lnSpc>
            </a:pPr>
          </a:p>
          <a:p>
            <a:pPr algn="l">
              <a:lnSpc>
                <a:spcPts val="4560"/>
              </a:lnSpc>
            </a:pPr>
          </a:p>
          <a:p>
            <a:pPr algn="l">
              <a:lnSpc>
                <a:spcPts val="4560"/>
              </a:lnSpc>
            </a:pPr>
          </a:p>
          <a:p>
            <a:pPr algn="l">
              <a:lnSpc>
                <a:spcPts val="4560"/>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8219398" y="2279949"/>
            <a:ext cx="11677025" cy="11677025"/>
          </a:xfrm>
          <a:custGeom>
            <a:avLst/>
            <a:gdLst/>
            <a:ahLst/>
            <a:cxnLst/>
            <a:rect r="r" b="b" t="t" l="l"/>
            <a:pathLst>
              <a:path h="11677025" w="11677025">
                <a:moveTo>
                  <a:pt x="0" y="0"/>
                </a:moveTo>
                <a:lnTo>
                  <a:pt x="11677024" y="0"/>
                </a:lnTo>
                <a:lnTo>
                  <a:pt x="11677024" y="11677025"/>
                </a:lnTo>
                <a:lnTo>
                  <a:pt x="0" y="11677025"/>
                </a:lnTo>
                <a:lnTo>
                  <a:pt x="0" y="0"/>
                </a:lnTo>
                <a:close/>
              </a:path>
            </a:pathLst>
          </a:custGeom>
          <a:blipFill>
            <a:blip r:embed="rId2">
              <a:alphaModFix amt="12000"/>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896475" y="1305873"/>
            <a:ext cx="6433259" cy="7675255"/>
          </a:xfrm>
          <a:custGeom>
            <a:avLst/>
            <a:gdLst/>
            <a:ahLst/>
            <a:cxnLst/>
            <a:rect r="r" b="b" t="t" l="l"/>
            <a:pathLst>
              <a:path h="7675255" w="6433259">
                <a:moveTo>
                  <a:pt x="0" y="0"/>
                </a:moveTo>
                <a:lnTo>
                  <a:pt x="6433259" y="0"/>
                </a:lnTo>
                <a:lnTo>
                  <a:pt x="6433259" y="7675254"/>
                </a:lnTo>
                <a:lnTo>
                  <a:pt x="0" y="76752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4" id="4"/>
          <p:cNvGrpSpPr/>
          <p:nvPr/>
        </p:nvGrpSpPr>
        <p:grpSpPr>
          <a:xfrm rot="0">
            <a:off x="15944302" y="-1976060"/>
            <a:ext cx="3952120" cy="3952120"/>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6" id="6"/>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grpSp>
        <p:nvGrpSpPr>
          <p:cNvPr name="Group 7" id="7"/>
          <p:cNvGrpSpPr/>
          <p:nvPr/>
        </p:nvGrpSpPr>
        <p:grpSpPr>
          <a:xfrm rot="0">
            <a:off x="-4583646" y="8239372"/>
            <a:ext cx="9567614" cy="956761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4508C"/>
            </a:solidFill>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3359"/>
                </a:lnSpc>
              </a:pPr>
            </a:p>
          </p:txBody>
        </p:sp>
      </p:grpSp>
      <p:sp>
        <p:nvSpPr>
          <p:cNvPr name="TextBox 10" id="10"/>
          <p:cNvSpPr txBox="true"/>
          <p:nvPr/>
        </p:nvSpPr>
        <p:spPr>
          <a:xfrm rot="0">
            <a:off x="975284" y="514350"/>
            <a:ext cx="10733870" cy="1028700"/>
          </a:xfrm>
          <a:prstGeom prst="rect">
            <a:avLst/>
          </a:prstGeom>
        </p:spPr>
        <p:txBody>
          <a:bodyPr anchor="t" rtlCol="false" tIns="0" lIns="0" bIns="0" rIns="0">
            <a:spAutoFit/>
          </a:bodyPr>
          <a:lstStyle/>
          <a:p>
            <a:pPr algn="l">
              <a:lnSpc>
                <a:spcPts val="8159"/>
              </a:lnSpc>
            </a:pPr>
            <a:r>
              <a:rPr lang="en-US" sz="6799">
                <a:solidFill>
                  <a:srgbClr val="24508C"/>
                </a:solidFill>
                <a:latin typeface="Montserrat Ultra-Bold"/>
              </a:rPr>
              <a:t>RESOURCES DURING...</a:t>
            </a:r>
          </a:p>
        </p:txBody>
      </p:sp>
      <p:sp>
        <p:nvSpPr>
          <p:cNvPr name="TextBox 11" id="11"/>
          <p:cNvSpPr txBox="true"/>
          <p:nvPr/>
        </p:nvSpPr>
        <p:spPr>
          <a:xfrm rot="0">
            <a:off x="549330" y="1658231"/>
            <a:ext cx="8869277" cy="6581140"/>
          </a:xfrm>
          <a:prstGeom prst="rect">
            <a:avLst/>
          </a:prstGeom>
        </p:spPr>
        <p:txBody>
          <a:bodyPr anchor="t" rtlCol="false" tIns="0" lIns="0" bIns="0" rIns="0">
            <a:spAutoFit/>
          </a:bodyPr>
          <a:lstStyle/>
          <a:p>
            <a:pPr algn="l">
              <a:lnSpc>
                <a:spcPts val="4759"/>
              </a:lnSpc>
            </a:pPr>
            <a:r>
              <a:rPr lang="en-US" sz="3399">
                <a:solidFill>
                  <a:srgbClr val="FFFFFF"/>
                </a:solidFill>
                <a:latin typeface="Montserrat Medium"/>
              </a:rPr>
              <a:t>Creation Process:</a:t>
            </a:r>
          </a:p>
          <a:p>
            <a:pPr algn="l">
              <a:lnSpc>
                <a:spcPts val="4759"/>
              </a:lnSpc>
            </a:pPr>
            <a:r>
              <a:rPr lang="en-US" sz="3399">
                <a:solidFill>
                  <a:srgbClr val="FFFFFF"/>
                </a:solidFill>
                <a:latin typeface="Montserrat Medium"/>
              </a:rPr>
              <a:t>-Internet Users for Crowdsourcing</a:t>
            </a:r>
          </a:p>
          <a:p>
            <a:pPr algn="l">
              <a:lnSpc>
                <a:spcPts val="4759"/>
              </a:lnSpc>
            </a:pPr>
            <a:r>
              <a:rPr lang="en-US" sz="3399">
                <a:solidFill>
                  <a:srgbClr val="FFFFFF"/>
                </a:solidFill>
                <a:latin typeface="Montserrat Medium"/>
              </a:rPr>
              <a:t>-Software Engineers</a:t>
            </a:r>
          </a:p>
          <a:p>
            <a:pPr algn="l">
              <a:lnSpc>
                <a:spcPts val="4759"/>
              </a:lnSpc>
            </a:pPr>
            <a:r>
              <a:rPr lang="en-US" sz="3399">
                <a:solidFill>
                  <a:srgbClr val="FFFFFF"/>
                </a:solidFill>
                <a:latin typeface="Montserrat Medium"/>
              </a:rPr>
              <a:t>-Data Analysts</a:t>
            </a:r>
          </a:p>
          <a:p>
            <a:pPr algn="l">
              <a:lnSpc>
                <a:spcPts val="4759"/>
              </a:lnSpc>
            </a:pPr>
          </a:p>
          <a:p>
            <a:pPr algn="l">
              <a:lnSpc>
                <a:spcPts val="4759"/>
              </a:lnSpc>
            </a:pPr>
            <a:r>
              <a:rPr lang="en-US" sz="3399">
                <a:solidFill>
                  <a:srgbClr val="FFFFFF"/>
                </a:solidFill>
                <a:latin typeface="Montserrat Medium"/>
              </a:rPr>
              <a:t>Final Service:</a:t>
            </a:r>
          </a:p>
          <a:p>
            <a:pPr algn="l">
              <a:lnSpc>
                <a:spcPts val="4759"/>
              </a:lnSpc>
            </a:pPr>
            <a:r>
              <a:rPr lang="en-US" sz="3399">
                <a:solidFill>
                  <a:srgbClr val="FFFFFF"/>
                </a:solidFill>
                <a:latin typeface="Montserrat Medium"/>
              </a:rPr>
              <a:t>-Completed AI Model</a:t>
            </a:r>
          </a:p>
          <a:p>
            <a:pPr algn="l">
              <a:lnSpc>
                <a:spcPts val="4759"/>
              </a:lnSpc>
            </a:pPr>
            <a:r>
              <a:rPr lang="en-US" sz="3399">
                <a:solidFill>
                  <a:srgbClr val="FFFFFF"/>
                </a:solidFill>
                <a:latin typeface="Montserrat Medium"/>
              </a:rPr>
              <a:t>-Human Social Media Consultants</a:t>
            </a:r>
          </a:p>
          <a:p>
            <a:pPr algn="l">
              <a:lnSpc>
                <a:spcPts val="4759"/>
              </a:lnSpc>
            </a:pPr>
            <a:r>
              <a:rPr lang="en-US" sz="3399">
                <a:solidFill>
                  <a:srgbClr val="FFFFFF"/>
                </a:solidFill>
                <a:latin typeface="Montserrat Medium"/>
              </a:rPr>
              <a:t>-Digital Marketing Strategists</a:t>
            </a:r>
          </a:p>
          <a:p>
            <a:pPr algn="l">
              <a:lnSpc>
                <a:spcPts val="4759"/>
              </a:lnSpc>
            </a:pPr>
            <a:r>
              <a:rPr lang="en-US" sz="3399">
                <a:solidFill>
                  <a:srgbClr val="FFFFFF"/>
                </a:solidFill>
                <a:latin typeface="Montserrat Medium"/>
              </a:rPr>
              <a:t>-Content Creator Clients</a:t>
            </a:r>
          </a:p>
          <a:p>
            <a:pPr algn="l">
              <a:lnSpc>
                <a:spcPts val="4759"/>
              </a:lnSpc>
            </a:pPr>
            <a:r>
              <a:rPr lang="en-US" sz="3399">
                <a:solidFill>
                  <a:srgbClr val="FFFFFF"/>
                </a:solidFill>
                <a:latin typeface="Montserrat Medium"/>
              </a:rPr>
              <a:t>-UI Designers</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85C70"/>
        </a:solidFill>
      </p:bgPr>
    </p:bg>
    <p:spTree>
      <p:nvGrpSpPr>
        <p:cNvPr id="1" name=""/>
        <p:cNvGrpSpPr/>
        <p:nvPr/>
      </p:nvGrpSpPr>
      <p:grpSpPr>
        <a:xfrm>
          <a:off x="0" y="0"/>
          <a:ext cx="0" cy="0"/>
          <a:chOff x="0" y="0"/>
          <a:chExt cx="0" cy="0"/>
        </a:xfrm>
      </p:grpSpPr>
      <p:sp>
        <p:nvSpPr>
          <p:cNvPr name="Freeform 2" id="2"/>
          <p:cNvSpPr/>
          <p:nvPr/>
        </p:nvSpPr>
        <p:spPr>
          <a:xfrm flipH="false" flipV="false" rot="0">
            <a:off x="629376" y="1984968"/>
            <a:ext cx="6733763" cy="6660304"/>
          </a:xfrm>
          <a:custGeom>
            <a:avLst/>
            <a:gdLst/>
            <a:ahLst/>
            <a:cxnLst/>
            <a:rect r="r" b="b" t="t" l="l"/>
            <a:pathLst>
              <a:path h="6660304" w="6733763">
                <a:moveTo>
                  <a:pt x="0" y="0"/>
                </a:moveTo>
                <a:lnTo>
                  <a:pt x="6733763" y="0"/>
                </a:lnTo>
                <a:lnTo>
                  <a:pt x="6733763" y="6660304"/>
                </a:lnTo>
                <a:lnTo>
                  <a:pt x="0" y="666030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TextBox 3" id="3"/>
          <p:cNvSpPr txBox="true"/>
          <p:nvPr/>
        </p:nvSpPr>
        <p:spPr>
          <a:xfrm rot="0">
            <a:off x="8743777" y="728830"/>
            <a:ext cx="7468155" cy="1028700"/>
          </a:xfrm>
          <a:prstGeom prst="rect">
            <a:avLst/>
          </a:prstGeom>
        </p:spPr>
        <p:txBody>
          <a:bodyPr anchor="t" rtlCol="false" tIns="0" lIns="0" bIns="0" rIns="0">
            <a:spAutoFit/>
          </a:bodyPr>
          <a:lstStyle/>
          <a:p>
            <a:pPr algn="l">
              <a:lnSpc>
                <a:spcPts val="8159"/>
              </a:lnSpc>
            </a:pPr>
            <a:r>
              <a:rPr lang="en-US" sz="6799">
                <a:solidFill>
                  <a:srgbClr val="24508C"/>
                </a:solidFill>
                <a:latin typeface="Montserrat Ultra-Bold"/>
              </a:rPr>
              <a:t>WORKPLAN</a:t>
            </a:r>
          </a:p>
        </p:txBody>
      </p:sp>
      <p:sp>
        <p:nvSpPr>
          <p:cNvPr name="TextBox 4" id="4"/>
          <p:cNvSpPr txBox="true"/>
          <p:nvPr/>
        </p:nvSpPr>
        <p:spPr>
          <a:xfrm rot="0">
            <a:off x="7610055" y="2385230"/>
            <a:ext cx="10215486" cy="5793105"/>
          </a:xfrm>
          <a:prstGeom prst="rect">
            <a:avLst/>
          </a:prstGeom>
        </p:spPr>
        <p:txBody>
          <a:bodyPr anchor="t" rtlCol="false" tIns="0" lIns="0" bIns="0" rIns="0">
            <a:spAutoFit/>
          </a:bodyPr>
          <a:lstStyle/>
          <a:p>
            <a:pPr algn="ctr">
              <a:lnSpc>
                <a:spcPts val="4619"/>
              </a:lnSpc>
            </a:pPr>
            <a:r>
              <a:rPr lang="en-US" sz="3299">
                <a:solidFill>
                  <a:srgbClr val="FFFFFF"/>
                </a:solidFill>
                <a:latin typeface="Montserrat"/>
              </a:rPr>
              <a:t>Our vision is to build an AI model that can be of service to our social media consultant firm. The AI model will scan and analyze which parts of the creator’s video are likely to become successful and which parts are likely to be unsuccessful, and our consultants will discuss these analytics with the creator. From there, creators will get personalized one-on-one human guidance to improve their work to increase the chances of virality.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DAGE3ZlbiAY</dc:identifier>
  <dcterms:modified xsi:type="dcterms:W3CDTF">2011-08-01T06:04:30Z</dcterms:modified>
  <cp:revision>1</cp:revision>
  <dc:title>Blue and White Illustrative Marketing Plan Presentation</dc:title>
</cp:coreProperties>
</file>